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0" r:id="rId2"/>
    <p:sldId id="364" r:id="rId3"/>
    <p:sldId id="257" r:id="rId4"/>
    <p:sldId id="307" r:id="rId5"/>
    <p:sldId id="358" r:id="rId6"/>
    <p:sldId id="347" r:id="rId7"/>
    <p:sldId id="354" r:id="rId8"/>
    <p:sldId id="349" r:id="rId9"/>
    <p:sldId id="351" r:id="rId10"/>
    <p:sldId id="350" r:id="rId11"/>
    <p:sldId id="297" r:id="rId12"/>
    <p:sldId id="366" r:id="rId13"/>
    <p:sldId id="357" r:id="rId14"/>
    <p:sldId id="367" r:id="rId15"/>
    <p:sldId id="370" r:id="rId16"/>
    <p:sldId id="368" r:id="rId17"/>
    <p:sldId id="390" r:id="rId18"/>
    <p:sldId id="371" r:id="rId19"/>
    <p:sldId id="372" r:id="rId20"/>
    <p:sldId id="392" r:id="rId21"/>
    <p:sldId id="373" r:id="rId22"/>
    <p:sldId id="382" r:id="rId23"/>
    <p:sldId id="396" r:id="rId24"/>
    <p:sldId id="374" r:id="rId25"/>
    <p:sldId id="378" r:id="rId26"/>
    <p:sldId id="385" r:id="rId27"/>
    <p:sldId id="375" r:id="rId28"/>
    <p:sldId id="406" r:id="rId29"/>
    <p:sldId id="369" r:id="rId30"/>
    <p:sldId id="362" r:id="rId31"/>
    <p:sldId id="404" r:id="rId32"/>
    <p:sldId id="398" r:id="rId33"/>
    <p:sldId id="386" r:id="rId34"/>
    <p:sldId id="408" r:id="rId35"/>
    <p:sldId id="400" r:id="rId36"/>
  </p:sldIdLst>
  <p:sldSz cx="12192000" cy="6858000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98D91AE-1046-43C8-ACF0-8ED1E6E2F461}">
          <p14:sldIdLst>
            <p14:sldId id="360"/>
            <p14:sldId id="364"/>
            <p14:sldId id="257"/>
            <p14:sldId id="307"/>
            <p14:sldId id="358"/>
            <p14:sldId id="347"/>
            <p14:sldId id="354"/>
            <p14:sldId id="349"/>
            <p14:sldId id="351"/>
            <p14:sldId id="350"/>
            <p14:sldId id="297"/>
            <p14:sldId id="366"/>
            <p14:sldId id="357"/>
            <p14:sldId id="367"/>
            <p14:sldId id="370"/>
            <p14:sldId id="368"/>
            <p14:sldId id="390"/>
            <p14:sldId id="371"/>
            <p14:sldId id="372"/>
            <p14:sldId id="392"/>
            <p14:sldId id="373"/>
            <p14:sldId id="382"/>
            <p14:sldId id="396"/>
            <p14:sldId id="374"/>
            <p14:sldId id="378"/>
            <p14:sldId id="385"/>
            <p14:sldId id="375"/>
            <p14:sldId id="406"/>
            <p14:sldId id="369"/>
            <p14:sldId id="362"/>
            <p14:sldId id="404"/>
            <p14:sldId id="398"/>
            <p14:sldId id="386"/>
            <p14:sldId id="408"/>
            <p14:sldId id="400"/>
          </p14:sldIdLst>
        </p14:section>
        <p14:section name="Abschnitt ohne Titel" id="{CCAA69A4-DC2A-4854-A4EE-1FE96625CA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4AE5B-CF7D-4E9F-9851-2AC9B81471B2}" type="datetimeFigureOut">
              <a:rPr lang="de-DE" smtClean="0"/>
              <a:t>09.10.2025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5208-E848-4673-865E-6AC9276F95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63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1569-5E70-4AB1-AE99-D0551F13BAFB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66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B261-CD60-4E7F-AE70-3EBE7A118391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4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B847-E347-404C-AF32-8B2291B123F4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20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800" y="1340769"/>
            <a:ext cx="8460000" cy="4860000"/>
          </a:xfrm>
        </p:spPr>
        <p:txBody>
          <a:bodyPr/>
          <a:lstStyle>
            <a:lvl1pPr marL="406041" indent="-406041">
              <a:spcBef>
                <a:spcPts val="998"/>
              </a:spcBef>
              <a:buFont typeface="+mj-lt"/>
              <a:buAutoNum type="arabicPeriod"/>
              <a:defRPr/>
            </a:lvl1pPr>
            <a:lvl2pPr marL="728570" indent="-322529">
              <a:spcBef>
                <a:spcPts val="0"/>
              </a:spcBef>
              <a:buFont typeface="+mj-lt"/>
              <a:buAutoNum type="alphaLcPeriod"/>
              <a:tabLst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91B6CEA-6654-455A-AD21-14C36F5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1F80-1351-4523-B1E5-0A1055FFD209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31300B9-3761-4909-B901-A3C34B64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2C0E1C9-BA34-49E7-9622-44094270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9434-61BC-45B0-B28C-B824B362871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xmlns="" id="{1D13EC39-DF88-40A3-8D9E-FEAE3691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43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1D0C-9920-45D3-ADF6-560CA3A03733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3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233-88F7-4617-946E-0558E42C23BA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57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06F0-DB0D-404B-8C0F-B461E4D029E6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4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D15-74D7-41AA-8C92-866754135089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9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CFA6-60CF-4784-9742-5BAE7863CC15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0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4750-1ED5-40C4-AE7C-00FD9CDC3A4E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12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9612-0702-4EA2-84DA-3583EA85CE5E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3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C475-F6A1-4EFF-9A28-F47B8D3656F3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0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37EB-422B-428C-BD66-E7377F0F65E3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4809-453D-4BE3-8A02-24A3364601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40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server.bundestag.de/btd/20/151/2015117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2F6707C8-5FB3-4C1E-A4CD-1F50F51C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23" y="512083"/>
            <a:ext cx="10377641" cy="648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solidFill>
                  <a:srgbClr val="C00000"/>
                </a:solidFill>
                <a:latin typeface="Calibri" panose="020F0502020204030204"/>
              </a:rPr>
              <a:t/>
            </a:r>
            <a:br>
              <a:rPr lang="de-DE" sz="2400" b="1" dirty="0" smtClean="0">
                <a:solidFill>
                  <a:srgbClr val="C00000"/>
                </a:solidFill>
                <a:latin typeface="Calibri" panose="020F0502020204030204"/>
              </a:rPr>
            </a:br>
            <a:r>
              <a:rPr lang="de-DE" sz="2400" b="1" dirty="0" smtClean="0">
                <a:solidFill>
                  <a:srgbClr val="C00000"/>
                </a:solidFill>
                <a:latin typeface="Calibri" panose="020F0502020204030204"/>
              </a:rPr>
              <a:t>Arbeitsgruppe Alternative Wirtschaftspolitik /</a:t>
            </a:r>
            <a:br>
              <a:rPr lang="de-DE" sz="2400" b="1" dirty="0" smtClean="0">
                <a:solidFill>
                  <a:srgbClr val="C00000"/>
                </a:solidFill>
                <a:latin typeface="Calibri" panose="020F0502020204030204"/>
              </a:rPr>
            </a:br>
            <a:r>
              <a:rPr lang="de-DE" sz="2400" b="1" dirty="0" smtClean="0">
                <a:solidFill>
                  <a:srgbClr val="C00000"/>
                </a:solidFill>
                <a:latin typeface="Calibri" panose="020F0502020204030204"/>
              </a:rPr>
              <a:t> Verdi-Bildungsstätte: Buntes Haus Sennestadt</a:t>
            </a:r>
            <a:endParaRPr lang="de-DE" sz="2400" b="1" dirty="0" smtClean="0"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solidFill>
                  <a:srgbClr val="0070C0"/>
                </a:solidFill>
              </a:rPr>
              <a:t> Nach der Lockerung der Schuldenbremse: Zur Kritik der verpassten Chancen für eine nachhaltige Finanzpolitik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Dienstag</a:t>
            </a:r>
            <a:r>
              <a:rPr lang="de-DE" smtClean="0">
                <a:solidFill>
                  <a:prstClr val="black"/>
                </a:solidFill>
                <a:latin typeface="Calibri" panose="020F0502020204030204"/>
              </a:rPr>
              <a:t>, 9.9. 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2025</a:t>
            </a:r>
            <a:br>
              <a:rPr lang="de-DE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im „Bunten Haus“ Sennestadt</a:t>
            </a:r>
            <a:br>
              <a:rPr lang="de-DE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von </a:t>
            </a:r>
            <a:r>
              <a:rPr lang="de-DE" dirty="0" smtClean="0"/>
              <a:t>09:00 bis 12:00Uhr </a:t>
            </a:r>
            <a:endParaRPr lang="de-DE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Rudolf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Hickel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Institut Arbeit und Wirtschaft (IAW)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9FC92FF7-A177-479E-889E-3EA535C1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901700"/>
            <a:ext cx="184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475AB8D-1480-4995-8F27-B66BAD6A4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320801"/>
            <a:ext cx="1841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Rechteck 6">
            <a:extLst>
              <a:ext uri="{FF2B5EF4-FFF2-40B4-BE49-F238E27FC236}">
                <a16:creationId xmlns:a16="http://schemas.microsoft.com/office/drawing/2014/main" xmlns="" id="{1593F896-EA5C-4C4F-8456-AF91BE04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2457450"/>
            <a:ext cx="5562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0" name="Foliennummernplatzhalter 1">
            <a:extLst>
              <a:ext uri="{FF2B5EF4-FFF2-40B4-BE49-F238E27FC236}">
                <a16:creationId xmlns:a16="http://schemas.microsoft.com/office/drawing/2014/main" xmlns="" id="{00A275BE-7773-4E0E-90F5-D622DF42E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113BF48-7255-41A8-AD88-6458D054651E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6816" y="-650449"/>
            <a:ext cx="11698664" cy="740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Drittes Missverständnis</a:t>
            </a:r>
            <a:r>
              <a:rPr lang="de-DE" b="1" dirty="0" smtClean="0">
                <a:latin typeface="Arial" panose="020B0604020202020204" pitchFamily="34" charset="0"/>
              </a:rPr>
              <a:t>: Mythos von den Staatsschulden als Erblast für nachfolgende Generationen</a:t>
            </a:r>
          </a:p>
          <a:p>
            <a:pPr>
              <a:spcAft>
                <a:spcPts val="0"/>
              </a:spcAft>
            </a:pP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de-DE" b="1" i="1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b="1" i="1" dirty="0" smtClean="0">
                <a:latin typeface="Arial" panose="020B0604020202020204" pitchFamily="34" charset="0"/>
              </a:rPr>
              <a:t>Behauptung von der vererbten Last: </a:t>
            </a:r>
            <a:br>
              <a:rPr lang="de-DE" b="1" i="1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* Zinszahlungen und Tilgungen belasten Staatshaushalte künftiger Generationen.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* Erwartet wird: Heutige Staatsschulden erzeugen künftige Steuererhöhungen (David Ricardo)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</a:rPr>
              <a:t/>
            </a:r>
            <a:br>
              <a:rPr lang="de-DE" b="1" i="1" dirty="0" smtClean="0">
                <a:latin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</a:rPr>
              <a:t>Steuerfinanzierung: </a:t>
            </a:r>
            <a:r>
              <a:rPr lang="de-DE" b="1" dirty="0" smtClean="0">
                <a:latin typeface="Arial" panose="020B0604020202020204" pitchFamily="34" charset="0"/>
              </a:rPr>
              <a:t>Finanzierunglast nur bei der heutigen Generation </a:t>
            </a:r>
            <a:r>
              <a:rPr lang="de-DE" dirty="0" smtClean="0">
                <a:latin typeface="Arial" panose="020B0604020202020204" pitchFamily="34" charset="0"/>
              </a:rPr>
              <a:t>(öffentliche Investitionen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aus den </a:t>
            </a:r>
            <a:r>
              <a:rPr lang="de-DE" b="1" dirty="0" smtClean="0">
                <a:latin typeface="Arial" panose="020B0604020202020204" pitchFamily="34" charset="0"/>
              </a:rPr>
              <a:t>Steuereinnahmen</a:t>
            </a:r>
            <a:r>
              <a:rPr lang="de-DE" dirty="0" smtClean="0">
                <a:latin typeface="Arial" panose="020B0604020202020204" pitchFamily="34" charset="0"/>
              </a:rPr>
              <a:t> des laufenden Haushaltsjahres finanziert!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* Gefahr durch </a:t>
            </a:r>
            <a:r>
              <a:rPr lang="de-DE" b="1" dirty="0" smtClean="0">
                <a:latin typeface="Arial" panose="020B0604020202020204" pitchFamily="34" charset="0"/>
              </a:rPr>
              <a:t>Gegenwartspräferenz</a:t>
            </a:r>
            <a:r>
              <a:rPr lang="de-DE" dirty="0" smtClean="0">
                <a:latin typeface="Arial" panose="020B0604020202020204" pitchFamily="34" charset="0"/>
              </a:rPr>
              <a:t> (finanziert wird, was heute nützt): Unterinvestitionen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* Verzicht auf Investitionen aus Steuern belastet die kommenden Generationen             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Erbschaft: Klimakatastrophe + künftig eingeschränkte Freiheitsrechte (Argument BVerfG 2021</a:t>
            </a:r>
            <a:r>
              <a:rPr lang="de-DE" dirty="0">
                <a:latin typeface="Arial" panose="020B0604020202020204" pitchFamily="34" charset="0"/>
              </a:rPr>
              <a:t>)</a:t>
            </a:r>
            <a:br>
              <a:rPr lang="de-DE" dirty="0">
                <a:latin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</a:rPr>
              <a:t>Kreditfinanzierung:</a:t>
            </a: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b="1" dirty="0" smtClean="0">
                <a:latin typeface="Arial" panose="020B0604020202020204" pitchFamily="34" charset="0"/>
              </a:rPr>
              <a:t>Intergenerative Gerechtigkeit:</a:t>
            </a:r>
            <a:br>
              <a:rPr lang="de-DE" b="1" dirty="0" smtClean="0">
                <a:latin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</a:rPr>
              <a:t>                                   + Zukunftsinvestitionen: </a:t>
            </a:r>
            <a:r>
              <a:rPr lang="de-DE" dirty="0" smtClean="0">
                <a:latin typeface="Arial" panose="020B0604020202020204" pitchFamily="34" charset="0"/>
              </a:rPr>
              <a:t>Nachhaltiger Wohlstand für künftige Generationen.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          Werden Kredite für produktive Investitionen eingesetzt, wird schuldenfinanziertes, 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          nachhaltiges Vermögen vererbt.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       + </a:t>
            </a:r>
            <a:r>
              <a:rPr lang="de-DE" b="1" dirty="0" smtClean="0">
                <a:latin typeface="Arial" panose="020B0604020202020204" pitchFamily="34" charset="0"/>
              </a:rPr>
              <a:t>Anstatt Finanzierung mit Steuern</a:t>
            </a:r>
            <a:r>
              <a:rPr lang="de-DE" dirty="0" smtClean="0">
                <a:latin typeface="Arial" panose="020B0604020202020204" pitchFamily="34" charset="0"/>
              </a:rPr>
              <a:t>: Über Kredite Beteiligung an der Finanzierung                                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          künftig nutznießender Generationen: Prinzip „pay as you use“ (R. A. Musgrave).   </a:t>
            </a:r>
            <a:r>
              <a:rPr lang="de-DE" dirty="0">
                <a:latin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</a:rPr>
              <a:t>                                      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Wenn alles gut geht: Zinsen finanziert aus der fiskalischen Rendite!</a:t>
            </a:r>
            <a:b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</a:rPr>
              <a:t>Verfassungsnorm Generationengerechtigkeit</a:t>
            </a:r>
            <a:r>
              <a:rPr lang="de-DE" dirty="0" smtClean="0">
                <a:latin typeface="Arial" panose="020B0604020202020204" pitchFamily="34" charset="0"/>
              </a:rPr>
              <a:t>: Urteil des BVerfG  vom März 2021 zur Politik gegen Klimanotstand: Heute durchgesetzte „mildere Reduktionslast“ beim CO2-Verbrauch belastet künftige Generationen durch „Gefährdung künftiger Freiheitsrechte“ infolge von Dürren, Erhitzung, Unwetter.</a:t>
            </a:r>
            <a:br>
              <a:rPr lang="de-DE" dirty="0" smtClean="0">
                <a:latin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</a:rPr>
              <a:t>Fazit: Unterlassene bzw. unzureichende Politik gegen den Klimanotstand ist „verfassungswidrig“.</a:t>
            </a: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6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52487" y="0"/>
            <a:ext cx="116138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altLang="de-DE" sz="20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de-DE" altLang="de-DE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Rückblick auf fünfzehn Jahre Schuldenbremse: Bilanz des Versagens – </a:t>
            </a:r>
            <a:r>
              <a:rPr lang="de-DE" altLang="de-DE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Eine Bremse, die sich</a:t>
            </a:r>
            <a:br>
              <a:rPr lang="de-DE" altLang="de-DE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de-DE" altLang="de-DE" sz="1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eigentlich selbst abschafft</a:t>
            </a:r>
            <a:endParaRPr lang="de-DE" altLang="de-DE" sz="1600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de-DE" altLang="de-DE" b="1" dirty="0" smtClean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altLang="de-DE" b="1" dirty="0" smtClean="0">
                <a:latin typeface="Arial" panose="020B0604020202020204" pitchFamily="34" charset="0"/>
              </a:rPr>
              <a:t>Kaum positive Wirkungen der Schuldenbremse auf gesamtwirtschaftliche Entwicklung</a:t>
            </a:r>
            <a:br>
              <a:rPr lang="de-DE" altLang="de-DE" b="1" dirty="0" smtClean="0"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/>
            </a:r>
            <a:br>
              <a:rPr lang="de-DE" altLang="de-DE" b="1" dirty="0" smtClean="0"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>* Private Investitionen </a:t>
            </a:r>
            <a:r>
              <a:rPr lang="de-DE" altLang="de-DE" dirty="0" smtClean="0">
                <a:latin typeface="Arial" panose="020B0604020202020204" pitchFamily="34" charset="0"/>
              </a:rPr>
              <a:t>durch Rückzug aus der öffentlichen Kreditfinanzierung nicht gestärkt.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Im Gegenteil, eher fehlende öffentliche Investitionen, private Investitionen verhindert (kein Crowding out;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Crowding in verhindert).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* Für private Investitionen entscheidende </a:t>
            </a:r>
            <a:r>
              <a:rPr lang="de-DE" altLang="de-DE" b="1" dirty="0" smtClean="0">
                <a:latin typeface="Arial" panose="020B0604020202020204" pitchFamily="34" charset="0"/>
              </a:rPr>
              <a:t>Zinssätze</a:t>
            </a:r>
            <a:r>
              <a:rPr lang="de-DE" altLang="de-DE" dirty="0" smtClean="0">
                <a:latin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</a:rPr>
              <a:t>kaum beeinflusst.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Längere </a:t>
            </a:r>
            <a:r>
              <a:rPr lang="de-DE" altLang="de-DE" dirty="0">
                <a:latin typeface="Arial" panose="020B0604020202020204" pitchFamily="34" charset="0"/>
              </a:rPr>
              <a:t>Phase steigende Staatsschulden bei sinkenden Zinssätzen (Anleihen).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Zinsentwicklung bestimmt durch Geldpolitik der EZB, Inflationserwartungen und internationale 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Kapitalmärkte (erst Niedrigzinsphase, dann Wende der Geldpolitik).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* </a:t>
            </a:r>
            <a:r>
              <a:rPr lang="de-DE" altLang="de-DE" b="1" dirty="0" smtClean="0">
                <a:latin typeface="Arial" panose="020B0604020202020204" pitchFamily="34" charset="0"/>
              </a:rPr>
              <a:t>Inflation </a:t>
            </a:r>
            <a:r>
              <a:rPr lang="de-DE" altLang="de-DE" dirty="0" smtClean="0">
                <a:latin typeface="Arial" panose="020B0604020202020204" pitchFamily="34" charset="0"/>
              </a:rPr>
              <a:t>von der Schuldenbremse relativ unabhängig; bestimmt durch importierte Energiepreise (Krieg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gegen die Ukraine); wachsender Protektionismus; knappe Ressourcen, monopolistische Übergewinne 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(Greedflation)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47" y="1074655"/>
            <a:ext cx="7813586" cy="541098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94268"/>
            <a:ext cx="11058721" cy="772999"/>
          </a:xfrm>
        </p:spPr>
        <p:txBody>
          <a:bodyPr>
            <a:normAutofit fontScale="90000"/>
          </a:bodyPr>
          <a:lstStyle/>
          <a:p>
            <a:r>
              <a:rPr lang="de-DE" sz="2400" dirty="0" smtClean="0"/>
              <a:t>  </a:t>
            </a:r>
            <a:r>
              <a:rPr lang="de-DE" sz="2400" b="1" dirty="0" smtClean="0">
                <a:solidFill>
                  <a:srgbClr val="C00000"/>
                </a:solidFill>
              </a:rPr>
              <a:t>Schuldenbremse hat früher aufgestaute Substanzverluste (durch versäumte Ersatzinvestitionen)  </a:t>
            </a:r>
            <a:br>
              <a:rPr lang="de-DE" sz="2400" b="1" dirty="0" smtClean="0">
                <a:solidFill>
                  <a:srgbClr val="C00000"/>
                </a:solidFill>
              </a:rPr>
            </a:br>
            <a:r>
              <a:rPr lang="de-DE" sz="2400" b="1" dirty="0" smtClean="0">
                <a:solidFill>
                  <a:srgbClr val="C00000"/>
                </a:solidFill>
              </a:rPr>
              <a:t>   verpasst und notwendige Investitionen in die Infrastruktur und Digitalisierung verschleppt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63951" y="867267"/>
            <a:ext cx="2950589" cy="58917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Anteil </a:t>
            </a:r>
            <a:r>
              <a:rPr lang="de-DE" dirty="0"/>
              <a:t>der </a:t>
            </a:r>
            <a:r>
              <a:rPr lang="de-DE" dirty="0" smtClean="0"/>
              <a:t>öffentlichen</a:t>
            </a:r>
            <a:br>
              <a:rPr lang="de-DE" dirty="0" smtClean="0"/>
            </a:br>
            <a:r>
              <a:rPr lang="de-DE" dirty="0" smtClean="0"/>
              <a:t>Investitionen </a:t>
            </a:r>
            <a:r>
              <a:rPr lang="de-DE" dirty="0"/>
              <a:t>am </a:t>
            </a:r>
            <a:r>
              <a:rPr lang="de-DE" dirty="0" smtClean="0"/>
              <a:t>BIP: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* Zwischen </a:t>
            </a:r>
            <a:r>
              <a:rPr lang="de-DE" dirty="0"/>
              <a:t>1970 bis zur Finanzkrise ungefähr </a:t>
            </a:r>
            <a:r>
              <a:rPr lang="de-DE" b="1" dirty="0"/>
              <a:t>gedrittel</a:t>
            </a:r>
            <a:r>
              <a:rPr lang="de-DE" dirty="0"/>
              <a:t>t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* Quote </a:t>
            </a:r>
            <a:r>
              <a:rPr lang="de-DE" dirty="0"/>
              <a:t>der öffentlichen Investitionen seitdem </a:t>
            </a:r>
            <a:r>
              <a:rPr lang="de-DE" b="1" dirty="0"/>
              <a:t>tendenziell </a:t>
            </a:r>
            <a:r>
              <a:rPr lang="de-DE" b="1" dirty="0" smtClean="0"/>
              <a:t>leicht steigend</a:t>
            </a:r>
            <a:r>
              <a:rPr lang="de-DE" dirty="0" smtClean="0"/>
              <a:t>; jedoch insgesamt </a:t>
            </a:r>
            <a:r>
              <a:rPr lang="de-DE" dirty="0"/>
              <a:t>bleibt der Anteil weiterhin auf niedrigem </a:t>
            </a:r>
            <a:r>
              <a:rPr lang="de-DE" dirty="0" smtClean="0"/>
              <a:t>Niveau.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* </a:t>
            </a:r>
            <a:r>
              <a:rPr lang="de-DE" b="1" dirty="0" smtClean="0"/>
              <a:t>Internationaler Vergleich</a:t>
            </a:r>
            <a:r>
              <a:rPr lang="de-DE" dirty="0" smtClean="0"/>
              <a:t>: Investitionsquote </a:t>
            </a:r>
            <a:r>
              <a:rPr lang="de-DE" dirty="0"/>
              <a:t>von </a:t>
            </a:r>
            <a:r>
              <a:rPr lang="de-DE" dirty="0" smtClean="0"/>
              <a:t>2,5 % in 2024. International </a:t>
            </a:r>
            <a:r>
              <a:rPr lang="de-DE" dirty="0"/>
              <a:t>am unteren Ende der </a:t>
            </a:r>
            <a:r>
              <a:rPr lang="de-DE" dirty="0" smtClean="0"/>
              <a:t>Skala. 39 </a:t>
            </a:r>
            <a:r>
              <a:rPr lang="de-DE" dirty="0"/>
              <a:t>OECD-Staaten investieren mehr, nur sieben OECD-Länder investieren noch weniger. </a:t>
            </a:r>
            <a:endParaRPr lang="de-DE" dirty="0" smtClean="0"/>
          </a:p>
          <a:p>
            <a:r>
              <a:rPr lang="de-DE" b="1" dirty="0" smtClean="0"/>
              <a:t>Zum Zusammenhang unzureichender öffentlicher Investitionen mit der Schulden-</a:t>
            </a:r>
            <a:br>
              <a:rPr lang="de-DE" b="1" dirty="0" smtClean="0"/>
            </a:br>
            <a:r>
              <a:rPr lang="de-DE" b="1" dirty="0" smtClean="0"/>
              <a:t>bremse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Deutschland fehlte der Mut, die notwendig gewordene Erhöhung </a:t>
            </a:r>
            <a:r>
              <a:rPr lang="de-DE" dirty="0"/>
              <a:t>der Investitionsquote </a:t>
            </a:r>
            <a:r>
              <a:rPr lang="de-DE" dirty="0" smtClean="0"/>
              <a:t>durchzusetzen – auch wegen der Ängste der Bundesregierungen </a:t>
            </a:r>
            <a:r>
              <a:rPr lang="de-DE" dirty="0"/>
              <a:t>vor Steuererhöhungen oder Kürzungen an anderer Stelle.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Schuldenbremse beim Bund und den Ländern bremst die Kreditfinanzierung von öffentlichen Investitionen auch zum Abbau aufgestauter Defizite aus!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10746317" y="4317477"/>
            <a:ext cx="725864" cy="518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2,6%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52487" y="0"/>
            <a:ext cx="116138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200" dirty="0" smtClean="0">
                <a:solidFill>
                  <a:srgbClr val="7030A0"/>
                </a:solidFill>
                <a:latin typeface="Arial" panose="020B0604020202020204" pitchFamily="34" charset="0"/>
              </a:rPr>
              <a:t>Fünfzehn Jahre Schuldenbremse: Bilanz des Versagens – Eine Bremse, die sich selbst abschafft..</a:t>
            </a:r>
          </a:p>
          <a:p>
            <a:endParaRPr lang="de-DE" altLang="de-DE" sz="1200" dirty="0">
              <a:latin typeface="Arial" panose="020B0604020202020204" pitchFamily="34" charset="0"/>
            </a:endParaRPr>
          </a:p>
          <a:p>
            <a:endParaRPr lang="de-DE" altLang="de-DE" sz="1200" dirty="0" smtClean="0">
              <a:latin typeface="Arial" panose="020B0604020202020204" pitchFamily="34" charset="0"/>
            </a:endParaRPr>
          </a:p>
          <a:p>
            <a:r>
              <a:rPr lang="de-DE" altLang="de-DE" b="1" dirty="0" smtClean="0">
                <a:latin typeface="Arial" panose="020B0604020202020204" pitchFamily="34" charset="0"/>
              </a:rPr>
              <a:t>2. Einspardruck </a:t>
            </a:r>
            <a:r>
              <a:rPr lang="de-DE" altLang="de-DE" dirty="0" smtClean="0">
                <a:latin typeface="Arial" panose="020B0604020202020204" pitchFamily="34" charset="0"/>
              </a:rPr>
              <a:t>(auch wegen Verzicht auf Steuererhöhungen)</a:t>
            </a:r>
            <a:r>
              <a:rPr lang="de-DE" altLang="de-DE" b="1" dirty="0" smtClean="0">
                <a:latin typeface="Arial" panose="020B0604020202020204" pitchFamily="34" charset="0"/>
              </a:rPr>
              <a:t> im Bereich der öffentlichen Investitionen</a:t>
            </a:r>
            <a:br>
              <a:rPr lang="de-DE" altLang="de-DE" b="1" dirty="0" smtClean="0">
                <a:latin typeface="Arial" panose="020B0604020202020204" pitchFamily="34" charset="0"/>
              </a:rPr>
            </a:br>
            <a:endParaRPr lang="de-DE" altLang="de-DE" b="1" dirty="0" smtClean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2.1. Schuldenbremse belastet den Erhalt des </a:t>
            </a:r>
            <a:r>
              <a:rPr lang="de-DE" altLang="de-DE" b="1" dirty="0" smtClean="0">
                <a:latin typeface="Arial" panose="020B0604020202020204" pitchFamily="34" charset="0"/>
              </a:rPr>
              <a:t>öffentlichen Kapitalstocks </a:t>
            </a:r>
            <a:r>
              <a:rPr lang="de-DE" altLang="de-DE" dirty="0" smtClean="0">
                <a:latin typeface="Arial" panose="020B0604020202020204" pitchFamily="34" charset="0"/>
              </a:rPr>
              <a:t>(Bestand)</a:t>
            </a:r>
            <a:r>
              <a:rPr lang="de-DE" altLang="de-DE" b="1" dirty="0" smtClean="0">
                <a:latin typeface="Arial" panose="020B0604020202020204" pitchFamily="34" charset="0"/>
              </a:rPr>
              <a:t>.</a:t>
            </a: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* Defizitäre öffentliche Investitionen: Längerfristiger realer Rückstand öffentlicher Investitionen zum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Bruttoinlandsprodukt; 2022: 2,6 %;  etwa 1 % unter dem Durchschnitt der OECD-Durchschnitt bzw.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Über 1 % des EU 27-Durchschnitts.         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* </a:t>
            </a:r>
            <a:r>
              <a:rPr lang="de-DE" altLang="de-DE" b="1" dirty="0" smtClean="0">
                <a:latin typeface="Arial" panose="020B0604020202020204" pitchFamily="34" charset="0"/>
              </a:rPr>
              <a:t>Ersatzinvestitionen </a:t>
            </a:r>
            <a:r>
              <a:rPr lang="de-DE" altLang="de-DE" dirty="0" smtClean="0">
                <a:latin typeface="Arial" panose="020B0604020202020204" pitchFamily="34" charset="0"/>
              </a:rPr>
              <a:t>rückläufig: Investitionen reichen zur Bestandssicherung nicht aus (Kapitalstock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sinkt im Trend seit 2013; viele Jahr vor allem bis 2015 Nettoinvestitionen negativ)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* Besonders betroffen sind </a:t>
            </a:r>
            <a:r>
              <a:rPr lang="de-DE" altLang="de-DE" b="1" dirty="0" smtClean="0">
                <a:latin typeface="Arial" panose="020B0604020202020204" pitchFamily="34" charset="0"/>
              </a:rPr>
              <a:t>Gemeinden</a:t>
            </a:r>
            <a:r>
              <a:rPr lang="de-DE" altLang="de-DE" dirty="0" smtClean="0">
                <a:latin typeface="Arial" panose="020B0604020202020204" pitchFamily="34" charset="0"/>
              </a:rPr>
              <a:t> (Weitergabe Schuldenbremse Länder): Nach KfW-Kommunalpanel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Investitionsstau binnen eines Jahres mit 12% auf 186 Mrd. E in 2023.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2024 ca. 40 Mrd</a:t>
            </a:r>
            <a:r>
              <a:rPr lang="de-DE" altLang="de-DE" dirty="0">
                <a:latin typeface="Arial" panose="020B0604020202020204" pitchFamily="34" charset="0"/>
              </a:rPr>
              <a:t>.</a:t>
            </a:r>
            <a:r>
              <a:rPr lang="de-DE" altLang="de-DE" dirty="0" smtClean="0">
                <a:latin typeface="Arial" panose="020B0604020202020204" pitchFamily="34" charset="0"/>
              </a:rPr>
              <a:t>€ Neuschulden  Baustelle: </a:t>
            </a:r>
            <a:r>
              <a:rPr lang="de-DE" altLang="de-DE" b="1" dirty="0" smtClean="0">
                <a:latin typeface="Arial" panose="020B0604020202020204" pitchFamily="34" charset="0"/>
              </a:rPr>
              <a:t>Altlasten-Entlastungsfonds </a:t>
            </a:r>
            <a:r>
              <a:rPr lang="de-DE" altLang="de-DE" dirty="0" smtClean="0">
                <a:latin typeface="Arial" panose="020B0604020202020204" pitchFamily="34" charset="0"/>
              </a:rPr>
              <a:t>für die verschuldeten Kommunen;  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2.2 Schuldenbremse </a:t>
            </a:r>
            <a:r>
              <a:rPr lang="de-DE" altLang="de-DE" b="1" dirty="0" smtClean="0">
                <a:latin typeface="Arial" panose="020B0604020202020204" pitchFamily="34" charset="0"/>
              </a:rPr>
              <a:t>belastet erforderliche Zukunftsinvestitionen:</a:t>
            </a: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* Eingeschränkter Einsatz von Kreditmitteln blockiert öffentliche Investitionen in sozial-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ökologische Transformation;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* Finanzierbarkeit und damit Planbarkeit der Unternehmen von Transformationsinvestitionen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ohne ausreichende Förderung durch den Staat nicht möglich.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FAZIT: </a:t>
            </a:r>
            <a:r>
              <a:rPr lang="de-DE" altLang="de-DE" b="1" dirty="0" smtClean="0">
                <a:latin typeface="Arial" panose="020B0604020202020204" pitchFamily="34" charset="0"/>
              </a:rPr>
              <a:t>Schuldenbremse blockiert </a:t>
            </a:r>
            <a:r>
              <a:rPr lang="de-DE" altLang="de-DE" dirty="0" smtClean="0">
                <a:latin typeface="Arial" panose="020B0604020202020204" pitchFamily="34" charset="0"/>
              </a:rPr>
              <a:t>kreditfinanzierte Investitionen des Staats mit produktiver 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   Wirkung für heute und die </a:t>
            </a:r>
            <a:r>
              <a:rPr lang="de-DE" altLang="de-DE" b="1" dirty="0" smtClean="0">
                <a:latin typeface="Arial" panose="020B0604020202020204" pitchFamily="34" charset="0"/>
              </a:rPr>
              <a:t>zukünftigen Generationen </a:t>
            </a:r>
            <a:r>
              <a:rPr lang="de-DE" altLang="de-DE" dirty="0" smtClean="0">
                <a:latin typeface="Arial" panose="020B0604020202020204" pitchFamily="34" charset="0"/>
              </a:rPr>
              <a:t>(Wohlstandsverluste vorprogrammiert).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   </a:t>
            </a:r>
            <a:r>
              <a:rPr lang="de-DE" altLang="de-DE" b="1" dirty="0" smtClean="0">
                <a:latin typeface="Arial" panose="020B0604020202020204" pitchFamily="34" charset="0"/>
              </a:rPr>
              <a:t>Urteil vom 15.11.2023 durch BVerG </a:t>
            </a:r>
            <a:r>
              <a:rPr lang="de-DE" altLang="de-DE" dirty="0" smtClean="0">
                <a:latin typeface="Arial" panose="020B0604020202020204" pitchFamily="34" charset="0"/>
              </a:rPr>
              <a:t>kritisiert die zeitliche Dehnung der geltenden Regel.</a:t>
            </a:r>
            <a:br>
              <a:rPr lang="de-DE" altLang="de-DE" dirty="0" smtClean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            Eine Reform verlangt eine Änderung der Verfassung (2/3- Mehrheit). </a:t>
            </a:r>
            <a:endParaRPr lang="de-DE" altLang="de-DE" sz="1200" dirty="0" smtClean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2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12" y="113123"/>
            <a:ext cx="11566689" cy="1253764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Erste Antwort auf die marode Infrastruktur durch IW + IMK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Meilenstein „Für eine solide Finanzpolitik reloaded – Öffentlicher Investitionsbedarf 2024“</a:t>
            </a:r>
            <a:br>
              <a:rPr lang="de-DE" sz="2000" b="1" dirty="0" smtClean="0"/>
            </a:br>
            <a:r>
              <a:rPr lang="de-DE" sz="1800" i="1" dirty="0" smtClean="0"/>
              <a:t>Institut der deutschen Wirtschaft </a:t>
            </a:r>
            <a:r>
              <a:rPr lang="de-DE" sz="1800" dirty="0" smtClean="0"/>
              <a:t>(Michael Hüther) / </a:t>
            </a:r>
            <a:r>
              <a:rPr lang="de-DE" sz="1800" i="1" dirty="0" smtClean="0"/>
              <a:t>Institut für Makroökonomie und Konjunkturforschung </a:t>
            </a:r>
            <a:r>
              <a:rPr lang="de-DE" sz="1800" dirty="0" smtClean="0"/>
              <a:t>(Sebastian Dullien) </a:t>
            </a:r>
            <a:endParaRPr lang="de-DE" sz="18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39788" y="5462833"/>
            <a:ext cx="10808051" cy="1013380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Einrichtung eines Sondervermögens (2/3-Mehrheit im Bundestag) : 600 Mrd. € über 10 Jahre</a:t>
            </a:r>
            <a:br>
              <a:rPr lang="de-DE" sz="2000" dirty="0" smtClean="0"/>
            </a:br>
            <a:r>
              <a:rPr lang="de-DE" sz="1800" b="0" dirty="0" smtClean="0"/>
              <a:t>(nur für Stärkung des Kapitalstocks (jährliche Betriebskosten aus dem regulären Haushalt)</a:t>
            </a:r>
            <a:br>
              <a:rPr lang="de-DE" sz="1800" b="0" dirty="0" smtClean="0"/>
            </a:br>
            <a:r>
              <a:rPr lang="de-DE" sz="1800" b="0" dirty="0" smtClean="0"/>
              <a:t>* Neues Modell (Beispiel Green Steel): Staat sichert ökologischen Umbau </a:t>
            </a:r>
            <a:r>
              <a:rPr lang="de-DE" sz="1500" b="0" dirty="0" smtClean="0"/>
              <a:t>(J.A. Schumpeter, „schöpferische Zerstörung“) </a:t>
            </a:r>
            <a:r>
              <a:rPr lang="de-DE" sz="1800" b="0" dirty="0" smtClean="0"/>
              <a:t/>
            </a:r>
            <a:br>
              <a:rPr lang="de-DE" sz="1800" b="0" dirty="0" smtClean="0"/>
            </a:br>
            <a:r>
              <a:rPr lang="de-DE" sz="1800" b="0" dirty="0" smtClean="0"/>
              <a:t>* Vererbt Schulden/Vermögen: Nachhaltige Wertschöpfung, aus der Kapitaldienst finanziert wird</a:t>
            </a:r>
            <a:endParaRPr lang="de-DE" sz="1800" b="0" dirty="0"/>
          </a:p>
        </p:txBody>
      </p:sp>
      <p:pic>
        <p:nvPicPr>
          <p:cNvPr id="5" name="Inhaltsplatzhalt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9802" y="1611984"/>
            <a:ext cx="4951952" cy="3271101"/>
          </a:xfrm>
          <a:prstGeom prst="rect">
            <a:avLst/>
          </a:prstGeom>
        </p:spPr>
      </p:pic>
      <p:pic>
        <p:nvPicPr>
          <p:cNvPr id="6" name="Bild 7" descr="C:\Users\Rudolf Hickel\Desktop\Dullien Hüter ildschirmfoto 2024-05-16 um 17.11.21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263" y="1055802"/>
            <a:ext cx="2943393" cy="44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829" y="-263950"/>
            <a:ext cx="1150070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plötzliche Einstieg in den Paradigmenwechsel: Aufweichung der Schuldenbremse</a:t>
            </a:r>
            <a:b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Parlamentarische Reaktion auf die gewaltige Infrastrukturkrise und die verteidigungspolitischen Herausforderungen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Mitteilung des Deutschen Bundestages:</a:t>
            </a:r>
          </a:p>
          <a:p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dirty="0"/>
              <a:t>Der 20. Deutsche Bundestag hat am </a:t>
            </a:r>
            <a:r>
              <a:rPr lang="de-DE" b="1" dirty="0"/>
              <a:t>Dienstag, 18. März 2025,</a:t>
            </a:r>
            <a:r>
              <a:rPr lang="de-DE" dirty="0"/>
              <a:t> wenige Tage vor dem Zusammentritt des künftigen Bundestages, den von SPD und CDU/CSU eingebrachten Gesetzentwurf zur </a:t>
            </a:r>
            <a:r>
              <a:rPr lang="de-DE" b="1" dirty="0"/>
              <a:t>Änderung des Grundgesetzes </a:t>
            </a:r>
            <a:r>
              <a:rPr lang="de-DE" dirty="0"/>
              <a:t>(20/15096) gebilligt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Namentlich </a:t>
            </a:r>
            <a:r>
              <a:rPr lang="de-DE" dirty="0"/>
              <a:t>stimmten 512 Abgeordnete für das zuvor im Haushaltsausschuss noch geänderte Gesetz (</a:t>
            </a:r>
            <a:r>
              <a:rPr lang="de-DE" dirty="0">
                <a:hlinkClick r:id="rId2" tooltip="Die PDF-Datei Drucksache 20/15117 öffnet sich in einem neuen Fenster"/>
              </a:rPr>
              <a:t>20/15117</a:t>
            </a:r>
            <a:r>
              <a:rPr lang="de-DE" dirty="0"/>
              <a:t>), </a:t>
            </a:r>
            <a:endParaRPr lang="de-DE" dirty="0" smtClean="0"/>
          </a:p>
          <a:p>
            <a:r>
              <a:rPr lang="de-DE" dirty="0" smtClean="0"/>
              <a:t>206 </a:t>
            </a:r>
            <a:r>
              <a:rPr lang="de-DE" dirty="0"/>
              <a:t>votierten dagegen, es gab keine Enthaltung. </a:t>
            </a:r>
          </a:p>
          <a:p>
            <a:r>
              <a:rPr lang="de-DE" dirty="0"/>
              <a:t>Gesetzentwurf zur Änderung der Artikel 109, 115 und 143h des Grundgesetzes </a:t>
            </a:r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de-DE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Zustimmung der CDU/CSU - </a:t>
            </a: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Wahlkampf noch gegen Lockerung der Schuldenbremse.</a:t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„BÜNDNIS /DIE GRÜNEN“ stimmen unter der Bedingung der Zusätzlichkeit der aus dem Sonder-</a:t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vermögen kreditfinanzierten Investitionen  (gegen Verschiebung aus dem Kernhaushalt) zu.</a:t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„materielle Gewalt der Krise“ – hier vor allem öffentliche Infrastruktur – treibt die finanzpolitische Zeitenwende an. </a:t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Allerdings: Im heutigen Deutschen Bundestag ist eine 2/3Mehrheit für die finanzpolitische Wende ungewiss!</a:t>
            </a:r>
            <a:b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Schwerpunkte der Aufweichung der Schuldenbremse:</a:t>
            </a:r>
            <a: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e-DE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4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38985" y="1338607"/>
            <a:ext cx="4289197" cy="22435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Änderung der Schuldenbremse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Wie beim Bund: strukturelle Verschuldung um 0,35% vom BIP für Bundesländer:</a:t>
            </a:r>
            <a:br>
              <a:rPr lang="de-DE" dirty="0" smtClean="0"/>
            </a:br>
            <a:r>
              <a:rPr lang="de-DE" dirty="0" smtClean="0"/>
              <a:t>in 2026: ca. 15,6 Mrd. €</a:t>
            </a:r>
            <a:br>
              <a:rPr lang="de-DE" dirty="0" smtClean="0"/>
            </a:br>
            <a:r>
              <a:rPr lang="de-DE" dirty="0" smtClean="0"/>
              <a:t>(verteilt auf Länder nach Königsberger Schlüssel)</a:t>
            </a:r>
            <a:br>
              <a:rPr lang="de-DE" dirty="0" smtClean="0"/>
            </a:br>
            <a:r>
              <a:rPr lang="de-DE" dirty="0" smtClean="0"/>
              <a:t>Land Bremen ca. 150 Mio</a:t>
            </a:r>
            <a:r>
              <a:rPr lang="de-DE" dirty="0"/>
              <a:t>.</a:t>
            </a:r>
            <a:r>
              <a:rPr lang="de-DE" dirty="0" smtClean="0"/>
              <a:t> € (ca. 1%)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95546" y="4185499"/>
            <a:ext cx="4232636" cy="26725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Sondervermögen Infrastruktur und Klimaneutralität (SVIK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Gesamt 500 Mrd. € über 12 Jahre</a:t>
            </a:r>
            <a:br>
              <a:rPr lang="de-DE" dirty="0" smtClean="0"/>
            </a:br>
            <a:r>
              <a:rPr lang="de-DE" dirty="0" smtClean="0"/>
              <a:t>davon: *100 Mrd. € Länder  (pro Jahr im Durschnitt 10 Mrd. €;</a:t>
            </a:r>
            <a:br>
              <a:rPr lang="de-DE" dirty="0" smtClean="0"/>
            </a:br>
            <a:r>
              <a:rPr lang="de-DE" dirty="0" smtClean="0"/>
              <a:t>(verteilt nach Königberger Schlüssel)</a:t>
            </a:r>
            <a:br>
              <a:rPr lang="de-DE" dirty="0" smtClean="0"/>
            </a:br>
            <a:r>
              <a:rPr lang="de-DE" dirty="0" smtClean="0"/>
              <a:t> *100 Mrd. € für den  KTF </a:t>
            </a:r>
            <a:br>
              <a:rPr lang="de-DE" dirty="0" smtClean="0"/>
            </a:br>
            <a:r>
              <a:rPr lang="de-DE" dirty="0" smtClean="0"/>
              <a:t>Bleiben für den Bund 300 Mrd. €: nur für Investitionen + Zusätzlichkeit </a:t>
            </a:r>
            <a:br>
              <a:rPr lang="de-DE" dirty="0" smtClean="0"/>
            </a:br>
            <a:r>
              <a:rPr lang="de-DE" dirty="0" smtClean="0"/>
              <a:t>(mindestens 10% Investitiontsquote im KH)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956980" y="1404595"/>
            <a:ext cx="4533613" cy="2205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Änderung der Schuldenbremse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* Ausgaben für Verteidigung …bis 1%  des BIP    </a:t>
            </a:r>
            <a:br>
              <a:rPr lang="de-DE" dirty="0" smtClean="0"/>
            </a:br>
            <a:r>
              <a:rPr lang="de-DE" dirty="0" smtClean="0"/>
              <a:t>  finanziert aus dem Kernhaushalt  (Steuern)</a:t>
            </a:r>
            <a:br>
              <a:rPr lang="de-DE" dirty="0" smtClean="0"/>
            </a:br>
            <a:r>
              <a:rPr lang="de-DE" dirty="0" smtClean="0"/>
              <a:t>*Über 1 % dieser Ausgaben am BIP ohne   </a:t>
            </a:r>
            <a:br>
              <a:rPr lang="de-DE" dirty="0" smtClean="0"/>
            </a:br>
            <a:r>
              <a:rPr lang="de-DE" dirty="0" smtClean="0"/>
              <a:t>  Grenze nach oben finanziert über Kredit-  </a:t>
            </a:r>
            <a:br>
              <a:rPr lang="de-DE" dirty="0" smtClean="0"/>
            </a:br>
            <a:r>
              <a:rPr lang="de-DE" dirty="0" smtClean="0"/>
              <a:t>  aufnahme</a:t>
            </a:r>
            <a:endParaRPr lang="de-DE" dirty="0"/>
          </a:p>
          <a:p>
            <a:r>
              <a:rPr lang="de-DE" dirty="0" smtClean="0"/>
              <a:t>Beispiel 2025: steuerfinanziert 43,1 Mrd. € +schuldenfinanziert 32,1 Mrd. € = 75,1 Mrd.€ 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95546" y="89554"/>
            <a:ext cx="10096108" cy="683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finanzpolitischen Impulse durch die Lockerung der Schuldenbremse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917842" y="4157220"/>
            <a:ext cx="4572751" cy="2597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Fortführung des Klima- und Transformation-fonds (KFT) (Angaben 2026)</a:t>
            </a:r>
            <a:br>
              <a:rPr lang="de-DE" dirty="0" smtClean="0"/>
            </a:br>
            <a:r>
              <a:rPr lang="de-DE" b="1" dirty="0" smtClean="0"/>
              <a:t>Ausgaben: 33,1Mrd. € </a:t>
            </a:r>
            <a:r>
              <a:rPr lang="de-DE" sz="1400" b="1" dirty="0" smtClean="0"/>
              <a:t>(klimapolitischer Sündenfall: Gasspeicherumlage aus KTF ab 2025 ca. 3 Mrd. €)</a:t>
            </a:r>
            <a:br>
              <a:rPr lang="de-DE" sz="1400" b="1" dirty="0" smtClean="0"/>
            </a:br>
            <a:r>
              <a:rPr lang="de-DE" b="1" dirty="0" smtClean="0"/>
              <a:t>Grundsätzlich finanziert mit:</a:t>
            </a:r>
            <a:br>
              <a:rPr lang="de-DE" b="1" dirty="0" smtClean="0"/>
            </a:br>
            <a:r>
              <a:rPr lang="de-DE" b="1" dirty="0" smtClean="0"/>
              <a:t>* </a:t>
            </a:r>
            <a:r>
              <a:rPr lang="de-DE" dirty="0" smtClean="0"/>
              <a:t>CO2-Bepreisung (16,7 Mrd. €</a:t>
            </a:r>
            <a:r>
              <a:rPr lang="de-DE" b="1" dirty="0" smtClean="0"/>
              <a:t>)</a:t>
            </a:r>
            <a:br>
              <a:rPr lang="de-DE" b="1" dirty="0" smtClean="0"/>
            </a:br>
            <a:r>
              <a:rPr lang="de-DE" b="1" dirty="0" smtClean="0"/>
              <a:t>*</a:t>
            </a:r>
            <a:r>
              <a:rPr lang="de-DE" dirty="0" smtClean="0"/>
              <a:t>Versteigerung von Emissionszertifikaten </a:t>
            </a:r>
            <a:br>
              <a:rPr lang="de-DE" dirty="0" smtClean="0"/>
            </a:br>
            <a:r>
              <a:rPr lang="de-DE" dirty="0" smtClean="0"/>
              <a:t>  (4,3 Mrd. €)</a:t>
            </a:r>
            <a:br>
              <a:rPr lang="de-DE" dirty="0" smtClean="0"/>
            </a:br>
            <a:r>
              <a:rPr lang="de-DE" dirty="0" smtClean="0"/>
              <a:t>* neu: 10 Mrd. € aus SVIK (gesamt 100 Mrd. €)</a:t>
            </a:r>
          </a:p>
        </p:txBody>
      </p:sp>
      <p:sp>
        <p:nvSpPr>
          <p:cNvPr id="11" name="Rechteck 10"/>
          <p:cNvSpPr/>
          <p:nvPr/>
        </p:nvSpPr>
        <p:spPr>
          <a:xfrm>
            <a:off x="895546" y="3723588"/>
            <a:ext cx="9916998" cy="32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                                   Infrastruktur / Klimaneutralität: Sondervermögen + KTF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38985" y="923827"/>
            <a:ext cx="10152669" cy="301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Zwei Reformen der Schuldenbremse 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5233692" y="1251267"/>
            <a:ext cx="592214" cy="119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246563" y="1251267"/>
            <a:ext cx="592867" cy="120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1" idx="2"/>
          </p:cNvCxnSpPr>
          <p:nvPr/>
        </p:nvCxnSpPr>
        <p:spPr>
          <a:xfrm flipH="1">
            <a:off x="5128182" y="4044099"/>
            <a:ext cx="725863" cy="79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165130" y="4044099"/>
            <a:ext cx="791850" cy="79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3469064" y="5929460"/>
            <a:ext cx="3413070" cy="410066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4" y="-85725"/>
            <a:ext cx="11782425" cy="694372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110" y="1649691"/>
            <a:ext cx="4713402" cy="556181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Planungsstand  01. 09. 2025 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2710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56645" y="233927"/>
            <a:ext cx="3007066" cy="5003883"/>
          </a:xfrm>
        </p:spPr>
        <p:txBody>
          <a:bodyPr>
            <a:noAutofit/>
          </a:bodyPr>
          <a:lstStyle/>
          <a:p>
            <a:r>
              <a:rPr lang="de-DE" b="1" dirty="0" smtClean="0"/>
              <a:t>Ausnahme von der Schuldenbremse: Verteidigung etc.</a:t>
            </a:r>
          </a:p>
          <a:p>
            <a:r>
              <a:rPr lang="de-DE" b="1" dirty="0" smtClean="0">
                <a:solidFill>
                  <a:srgbClr val="C00000"/>
                </a:solidFill>
              </a:rPr>
              <a:t>Ausgaben </a:t>
            </a:r>
            <a:r>
              <a:rPr lang="de-DE" b="1" dirty="0">
                <a:solidFill>
                  <a:srgbClr val="C00000"/>
                </a:solidFill>
              </a:rPr>
              <a:t>über 1% des BIP sind uneingeschränkt, also ohne Grenzen (Schuldenbremse), durch Aufnahme öffentlicher Kredite finanzierbar. </a:t>
            </a:r>
          </a:p>
          <a:p>
            <a:r>
              <a:rPr lang="de-DE" sz="1400" dirty="0" smtClean="0"/>
              <a:t>* Verteidigung,</a:t>
            </a:r>
            <a:br>
              <a:rPr lang="de-DE" sz="1400" dirty="0" smtClean="0"/>
            </a:br>
            <a:r>
              <a:rPr lang="de-DE" sz="1400" dirty="0" smtClean="0"/>
              <a:t>* Zivil- und Bevölkerungsschutz,</a:t>
            </a:r>
            <a:br>
              <a:rPr lang="de-DE" sz="1400" dirty="0" smtClean="0"/>
            </a:br>
            <a:r>
              <a:rPr lang="de-DE" sz="1400" dirty="0" smtClean="0"/>
              <a:t>* Nachrichtendienste,</a:t>
            </a:r>
            <a:br>
              <a:rPr lang="de-DE" sz="1400" dirty="0" smtClean="0"/>
            </a:br>
            <a:r>
              <a:rPr lang="de-DE" sz="1400" dirty="0" smtClean="0"/>
              <a:t>* IT-Sicherheit</a:t>
            </a:r>
            <a:br>
              <a:rPr lang="de-DE" sz="1400" dirty="0" smtClean="0"/>
            </a:br>
            <a:r>
              <a:rPr lang="de-DE" sz="1400" dirty="0" smtClean="0"/>
              <a:t>* „Hilfe für völkerrechtlich ange-</a:t>
            </a:r>
            <a:br>
              <a:rPr lang="de-DE" sz="1400" dirty="0" smtClean="0"/>
            </a:br>
            <a:r>
              <a:rPr lang="de-DE" sz="1400" dirty="0" smtClean="0"/>
              <a:t>    griffene Staaten!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1. Gesamtausgabe für die Bereichs- </a:t>
            </a:r>
            <a:br>
              <a:rPr lang="de-DE" sz="1400" dirty="0" smtClean="0"/>
            </a:br>
            <a:r>
              <a:rPr lang="de-DE" sz="1400" dirty="0" smtClean="0"/>
              <a:t>    ausnahme (Mrd. €):</a:t>
            </a:r>
            <a:br>
              <a:rPr lang="de-DE" sz="1400" dirty="0" smtClean="0"/>
            </a:br>
            <a:r>
              <a:rPr lang="de-DE" sz="1400" dirty="0" smtClean="0"/>
              <a:t>    2025: 75,1   /  2026: 97,0 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2. Davon 1% des BIP des vorange- </a:t>
            </a:r>
            <a:br>
              <a:rPr lang="de-DE" sz="1400" dirty="0" smtClean="0"/>
            </a:br>
            <a:r>
              <a:rPr lang="de-DE" sz="1400" dirty="0" smtClean="0"/>
              <a:t>    gangenen Haushaltsjahres:</a:t>
            </a:r>
            <a:br>
              <a:rPr lang="de-DE" sz="1400" dirty="0" smtClean="0"/>
            </a:br>
            <a:r>
              <a:rPr lang="de-DE" sz="1400" dirty="0" smtClean="0"/>
              <a:t>    2025:  43,1   / 2026: 43,1 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3. </a:t>
            </a:r>
            <a:r>
              <a:rPr lang="de-DE" sz="1400" b="1" dirty="0" smtClean="0"/>
              <a:t>Nettokreditaufnahme</a:t>
            </a:r>
            <a:r>
              <a:rPr lang="de-DE" sz="1400" dirty="0" smtClean="0"/>
              <a:t> im Ausmaß </a:t>
            </a:r>
            <a:br>
              <a:rPr lang="de-DE" sz="1400" dirty="0" smtClean="0"/>
            </a:br>
            <a:r>
              <a:rPr lang="de-DE" sz="1400" dirty="0" smtClean="0"/>
              <a:t>    des Überschreitungsbetrags bei  </a:t>
            </a:r>
            <a:br>
              <a:rPr lang="de-DE" sz="1400" dirty="0" smtClean="0"/>
            </a:br>
            <a:r>
              <a:rPr lang="de-DE" sz="1400" dirty="0" smtClean="0"/>
              <a:t>    der  Bereichsausnahme:</a:t>
            </a:r>
            <a:br>
              <a:rPr lang="de-DE" sz="1400" dirty="0" smtClean="0"/>
            </a:br>
            <a:r>
              <a:rPr lang="de-DE" sz="1400" dirty="0" smtClean="0"/>
              <a:t>    2025: 32,1  / 2026: 53,9 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b="1" dirty="0">
              <a:solidFill>
                <a:srgbClr val="C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9" y="233927"/>
            <a:ext cx="9232371" cy="579539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71101" y="5237810"/>
            <a:ext cx="8550111" cy="776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Neuverschuldung durch die Ausnahme für diesen Bereich (vor allem Verteidigung)</a:t>
            </a:r>
          </a:p>
          <a:p>
            <a:pPr algn="ctr"/>
            <a:r>
              <a:rPr lang="de-DE" dirty="0" smtClean="0"/>
              <a:t>2025 – 2029 = 378,1 Mrd. 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8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Weiterhin stark steigende Verteidigungsausgaben</a:t>
            </a:r>
            <a:br>
              <a:rPr lang="de-DE" sz="1800" dirty="0"/>
            </a:br>
            <a:r>
              <a:rPr lang="de-DE" sz="1800" dirty="0"/>
              <a:t>2029 sollen bereits 3,5% </a:t>
            </a:r>
            <a:r>
              <a:rPr lang="de-DE" sz="1800" dirty="0" smtClean="0"/>
              <a:t>des Bruttoinlandsproduktes erreicht </a:t>
            </a:r>
            <a:r>
              <a:rPr lang="de-DE" sz="1800" dirty="0"/>
              <a:t>sein. Das entspricht Ausgaben </a:t>
            </a:r>
            <a:r>
              <a:rPr lang="de-DE" sz="1800" dirty="0" smtClean="0"/>
              <a:t>von162 Mrd. </a:t>
            </a:r>
            <a:r>
              <a:rPr lang="de-DE" sz="1800" dirty="0"/>
              <a:t>Euro.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36" y="1825625"/>
            <a:ext cx="5826243" cy="4351338"/>
          </a:xfrm>
        </p:spPr>
      </p:pic>
    </p:spTree>
    <p:extLst>
      <p:ext uri="{BB962C8B-B14F-4D97-AF65-F5344CB8AC3E}">
        <p14:creationId xmlns:p14="http://schemas.microsoft.com/office/powerpoint/2010/main" val="1969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1923068" y="150830"/>
            <a:ext cx="2450969" cy="19042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Wirtschaftliche Wachstums-schwäche 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8422065" y="161770"/>
            <a:ext cx="2686639" cy="162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Investitions-booster (Son-</a:t>
            </a:r>
            <a:br>
              <a:rPr lang="de-DE" dirty="0" smtClean="0"/>
            </a:br>
            <a:r>
              <a:rPr lang="de-DE" dirty="0" smtClean="0"/>
              <a:t>der- Abschreib.)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8559539" y="1880656"/>
            <a:ext cx="2686639" cy="15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Sondervermögen </a:t>
            </a:r>
            <a:br>
              <a:rPr lang="de-DE" dirty="0" smtClean="0"/>
            </a:br>
            <a:r>
              <a:rPr lang="de-DE" dirty="0" smtClean="0"/>
              <a:t>500 Mrd. €</a:t>
            </a:r>
            <a:br>
              <a:rPr lang="de-DE" dirty="0" smtClean="0"/>
            </a:br>
            <a:r>
              <a:rPr lang="de-DE" dirty="0" smtClean="0"/>
              <a:t>Infrastruktur /Klima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055802" y="1803383"/>
            <a:ext cx="2168165" cy="10652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Deindustriali-</a:t>
            </a:r>
            <a:br>
              <a:rPr lang="de-DE" dirty="0" smtClean="0"/>
            </a:br>
            <a:r>
              <a:rPr lang="de-DE" dirty="0" smtClean="0"/>
              <a:t>sierung?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8714295" y="3714162"/>
            <a:ext cx="2894029" cy="164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Bundeswehr:</a:t>
            </a:r>
            <a:br>
              <a:rPr lang="de-DE" dirty="0" smtClean="0"/>
            </a:br>
            <a:r>
              <a:rPr lang="de-DE" dirty="0" smtClean="0"/>
              <a:t>Ausnahme über 1% des BIPs</a:t>
            </a:r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10534650" y="2510900"/>
            <a:ext cx="1657350" cy="449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Zusätzlichkeit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372359" y="3474802"/>
            <a:ext cx="3101418" cy="1725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Sozialstaat/ Abbau/  Reform, Umbau?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3223966" y="1803382"/>
            <a:ext cx="1917570" cy="106522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Arbeitslosig-keit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5023703" y="333306"/>
            <a:ext cx="2941946" cy="19008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Schwache Steuereinnahmen</a:t>
            </a:r>
            <a:br>
              <a:rPr lang="de-DE" dirty="0" smtClean="0"/>
            </a:br>
            <a:r>
              <a:rPr lang="de-DE" dirty="0" smtClean="0"/>
              <a:t>Krise des</a:t>
            </a:r>
          </a:p>
          <a:p>
            <a:pPr algn="ctr"/>
            <a:r>
              <a:rPr lang="de-DE" dirty="0" smtClean="0"/>
              <a:t>Steuerstaats</a:t>
            </a:r>
            <a:endParaRPr lang="de-DE" dirty="0"/>
          </a:p>
        </p:txBody>
      </p:sp>
      <p:sp>
        <p:nvSpPr>
          <p:cNvPr id="20" name="Pfeil nach rechts 19"/>
          <p:cNvSpPr/>
          <p:nvPr/>
        </p:nvSpPr>
        <p:spPr>
          <a:xfrm>
            <a:off x="4374037" y="1069109"/>
            <a:ext cx="1086833" cy="26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357461" y="5502078"/>
            <a:ext cx="9739064" cy="114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SCHULDENBREMSE ? </a:t>
            </a:r>
          </a:p>
          <a:p>
            <a:pPr algn="ctr"/>
            <a:r>
              <a:rPr lang="de-DE" dirty="0" smtClean="0"/>
              <a:t>          * Erste Korrekturen mit 2/3-Mehrheit des 20. Bundestag </a:t>
            </a:r>
            <a:r>
              <a:rPr lang="de-DE" dirty="0"/>
              <a:t>am 18. März 2025 </a:t>
            </a:r>
            <a:r>
              <a:rPr lang="de-DE" dirty="0" smtClean="0"/>
              <a:t>kurz vor der  Konstituierung  des neuen Bundestags beschlossen.                                              .                                                        </a:t>
            </a:r>
            <a:br>
              <a:rPr lang="de-DE" dirty="0" smtClean="0"/>
            </a:br>
            <a:r>
              <a:rPr lang="de-DE" dirty="0" smtClean="0"/>
              <a:t>* „Expertenkommission für Reform der Schuldenregel“ hat Arbeit aufgenommen!   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5995447" y="2924480"/>
            <a:ext cx="3073139" cy="1851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:</a:t>
            </a:r>
            <a:br>
              <a:rPr lang="de-DE" dirty="0" smtClean="0"/>
            </a:b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Von 2025 bis 2029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 steigt der Spielraum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Neuverschuldung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 des Bundes um </a:t>
            </a:r>
            <a:endParaRPr lang="de-DE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851,1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Mrd. €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+</a:t>
            </a:r>
          </a:p>
          <a:p>
            <a:pPr algn="ctr"/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Offene Finanzlücken</a:t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2027-2029: 171,2 Mrd. €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25" name="Pfeil nach oben und unten 24"/>
          <p:cNvSpPr/>
          <p:nvPr/>
        </p:nvSpPr>
        <p:spPr>
          <a:xfrm>
            <a:off x="7117237" y="2055043"/>
            <a:ext cx="282804" cy="9054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805576"/>
            <a:ext cx="11944350" cy="496252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  Die </a:t>
            </a:r>
            <a:r>
              <a:rPr lang="de-DE" sz="2800" dirty="0"/>
              <a:t>Offensive für öffentliche </a:t>
            </a:r>
            <a:r>
              <a:rPr lang="de-DE" sz="2800" dirty="0" smtClean="0"/>
              <a:t>Investitionen: </a:t>
            </a:r>
            <a:r>
              <a:rPr lang="de-DE" sz="2400" dirty="0" smtClean="0"/>
              <a:t>Kernhaushalt (KH)/ </a:t>
            </a:r>
            <a:r>
              <a:rPr lang="de-DE" sz="2400" dirty="0"/>
              <a:t>SVIK / KTF </a:t>
            </a:r>
          </a:p>
        </p:txBody>
      </p:sp>
    </p:spTree>
    <p:extLst>
      <p:ext uri="{BB962C8B-B14F-4D97-AF65-F5344CB8AC3E}">
        <p14:creationId xmlns:p14="http://schemas.microsoft.com/office/powerpoint/2010/main" val="38061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90488"/>
            <a:ext cx="12182475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75117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03249" y="5457826"/>
            <a:ext cx="10645775" cy="1003300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 smtClean="0"/>
              <a:t>                                 2026: </a:t>
            </a:r>
            <a:r>
              <a:rPr lang="de-DE" sz="2000" b="1" dirty="0" smtClean="0"/>
              <a:t>Ausgaben </a:t>
            </a:r>
            <a:r>
              <a:rPr lang="de-DE" sz="2000" dirty="0" smtClean="0"/>
              <a:t>33,1 Mrd. € 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</a:t>
            </a:r>
            <a:r>
              <a:rPr lang="de-DE" sz="2000" b="1" dirty="0" smtClean="0"/>
              <a:t>Einnahmen</a:t>
            </a:r>
            <a:r>
              <a:rPr lang="de-DE" sz="2000" dirty="0" smtClean="0"/>
              <a:t> aus Emissionshandel 4,3 Mrd. € + CO2-Bepreisung 16,7 Mrd. €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+ Zuweisung aus SVIK 10 Mrd. € (insgesamt 100 Mrd. €) + Einnahmen aus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Rücklage 2,1 Mrd. €.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926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ECEF5AA-0D02-EF6C-993D-B7E1B5D2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9434-61BC-45B0-B28C-B824B3628714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2C47AE43-9FEF-EAB8-6266-D52A5583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11" y="72825"/>
            <a:ext cx="10515600" cy="11123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sz="3100" b="1" dirty="0" smtClean="0"/>
              <a:t>Werden die Finanzmittel aus dem Sondervermögen (SVIK) zielführend    </a:t>
            </a:r>
            <a:br>
              <a:rPr lang="de-DE" sz="3100" b="1" dirty="0" smtClean="0"/>
            </a:br>
            <a:r>
              <a:rPr lang="de-DE" sz="3100" b="1" dirty="0" smtClean="0"/>
              <a:t>    und zusätzlich eingesetzt? Vorwurf von Tricksereien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                     </a:t>
            </a:r>
            <a:endParaRPr lang="de-DE" sz="27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2799" y="1185188"/>
            <a:ext cx="11186775" cy="5434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900" dirty="0" smtClean="0"/>
              <a:t> 1. Unambitionierte </a:t>
            </a:r>
            <a:r>
              <a:rPr lang="de-DE" sz="2900" dirty="0"/>
              <a:t>Mindestinvestitionsquote von 10</a:t>
            </a:r>
            <a:r>
              <a:rPr lang="de-DE" sz="2900" dirty="0" smtClean="0"/>
              <a:t>% </a:t>
            </a:r>
            <a:r>
              <a:rPr lang="de-DE" sz="2100" dirty="0" smtClean="0"/>
              <a:t>(investive Ausgaben ohne finanzielle       </a:t>
            </a:r>
            <a:br>
              <a:rPr lang="de-DE" sz="2100" dirty="0" smtClean="0"/>
            </a:br>
            <a:r>
              <a:rPr lang="de-DE" sz="2100" dirty="0" smtClean="0"/>
              <a:t>       Transaktionen in Prozent der Ausgaben des Bundeshaushalts ohne finanzielle Transaktionen und ohne Ausgaben </a:t>
            </a:r>
            <a:br>
              <a:rPr lang="de-DE" sz="2100" dirty="0" smtClean="0"/>
            </a:br>
            <a:r>
              <a:rPr lang="de-DE" sz="2100" dirty="0" smtClean="0"/>
              <a:t>       der Bereichsausnahme oberhalb von 1 Prozent des BIP des der Haushaltsaufstellung vorangegangen Jahres.)</a:t>
            </a:r>
            <a:endParaRPr lang="de-DE" sz="2100" dirty="0"/>
          </a:p>
          <a:p>
            <a:pPr marL="0" indent="0">
              <a:buNone/>
            </a:pPr>
            <a:r>
              <a:rPr lang="de-DE" sz="2900" dirty="0" smtClean="0"/>
              <a:t> 2. Streit um die Zusätzlichkeit: Verschiebungen von Investitionen aus dem  </a:t>
            </a:r>
            <a:br>
              <a:rPr lang="de-DE" sz="2900" dirty="0" smtClean="0"/>
            </a:br>
            <a:r>
              <a:rPr lang="de-DE" sz="2900" dirty="0" smtClean="0"/>
              <a:t>     Kernhaushalt  in die Sondervermögen (etwa Breitbandförderung)</a:t>
            </a:r>
            <a:br>
              <a:rPr lang="de-DE" sz="2900" dirty="0" smtClean="0"/>
            </a:b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3. Keine Zusätzlichkeit bei Investitionen aus dem SV für Länder  </a:t>
            </a:r>
            <a:br>
              <a:rPr lang="de-DE" sz="2900" dirty="0" smtClean="0"/>
            </a:br>
            <a:r>
              <a:rPr lang="de-DE" sz="2900" dirty="0" smtClean="0"/>
              <a:t>     (+Kommunen)</a:t>
            </a:r>
            <a:br>
              <a:rPr lang="de-DE" sz="2900" dirty="0" smtClean="0"/>
            </a:b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4. Kein </a:t>
            </a:r>
            <a:r>
              <a:rPr lang="de-DE" sz="2900" dirty="0"/>
              <a:t>fester und hoher Anteil für Kommunen, Förderung finanzschwacher </a:t>
            </a: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    Kommunen nicht </a:t>
            </a:r>
            <a:r>
              <a:rPr lang="de-DE" sz="2900" dirty="0"/>
              <a:t>verbindlich  </a:t>
            </a:r>
            <a:br>
              <a:rPr lang="de-DE" sz="2900" dirty="0"/>
            </a:br>
            <a:endParaRPr lang="de-DE" sz="2900" dirty="0" smtClean="0"/>
          </a:p>
          <a:p>
            <a:pPr marL="0" indent="0">
              <a:buNone/>
            </a:pPr>
            <a:r>
              <a:rPr lang="de-DE" sz="2900" dirty="0" smtClean="0"/>
              <a:t> 5. Sog. „Sofort-Transformationskosten“ – eigentliche Betriebskosten </a:t>
            </a:r>
            <a:br>
              <a:rPr lang="de-DE" sz="2900" dirty="0" smtClean="0"/>
            </a:b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6. Kaum zusätzliche KFT-Ausgaben außer Energieeinsparinvestitionen</a:t>
            </a:r>
            <a:br>
              <a:rPr lang="de-DE" sz="2900" dirty="0" smtClean="0"/>
            </a:b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7. Übernahme der Gasspeicherumlage von den Kunden auf den KFT</a:t>
            </a:r>
          </a:p>
          <a:p>
            <a:endParaRPr lang="de-DE" sz="2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057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35202" y="131975"/>
            <a:ext cx="7415808" cy="56205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" y="1527783"/>
            <a:ext cx="2476500" cy="2828925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Die Auswirkungen des finanzpolitischen Neuanfangs auf die</a:t>
            </a:r>
            <a:br>
              <a:rPr lang="de-DE" sz="2000" b="1" dirty="0" smtClean="0"/>
            </a:br>
            <a:r>
              <a:rPr lang="de-DE" sz="2000" b="1" dirty="0" smtClean="0"/>
              <a:t>die Entwicklung der</a:t>
            </a:r>
            <a:br>
              <a:rPr lang="de-DE" sz="2000" b="1" dirty="0" smtClean="0"/>
            </a:br>
            <a:r>
              <a:rPr lang="de-DE" sz="2000" b="1" dirty="0" smtClean="0"/>
              <a:t>Schulden + Zinslast: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>
                <a:solidFill>
                  <a:srgbClr val="C00000"/>
                </a:solidFill>
              </a:rPr>
              <a:t>Die Schuldentragfähigkeit</a:t>
            </a:r>
            <a:r>
              <a:rPr lang="de-DE" sz="2000" b="1" dirty="0"/>
              <a:t>?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1600" dirty="0" smtClean="0"/>
              <a:t>Schuldenzuwachs: NKA im Kernhaushalt + Sonderschulden Infrastruktur und Klimaneutralität + schuldenfinanziertes „Sondervermögen Bundeswehr“  (100 Mrd. € in Kraft getreten 1. Juli 2022 bis 2027</a:t>
            </a:r>
            <a:br>
              <a:rPr lang="de-DE" sz="1600" dirty="0" smtClean="0"/>
            </a:br>
            <a:r>
              <a:rPr lang="de-DE" sz="1600" b="1" dirty="0" smtClean="0"/>
              <a:t>Nicht aufgenommen</a:t>
            </a:r>
            <a:r>
              <a:rPr lang="de-DE" sz="1600" dirty="0" smtClean="0"/>
              <a:t>:  Schulden für Verteidigungsausgaben ab 1% des BIP nicht aufgenommen. Ab 1. Juli 2022 bis 2027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6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47" y="779682"/>
            <a:ext cx="6429081" cy="56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05872" y="867266"/>
            <a:ext cx="7711126" cy="54204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45" y="208631"/>
            <a:ext cx="9275975" cy="62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33634" y="311084"/>
            <a:ext cx="11001080" cy="68175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Fiskalische Herausforderungen </a:t>
            </a:r>
            <a:b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1. Entwicklung 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Neuverschuldung</a:t>
            </a:r>
            <a:b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 Nettokreditaufnahme im Kernhaushalt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summiert sich von </a:t>
            </a: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2025 bis 20029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503,2 Mrd. €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Kreditermächtigungen für die Sondervermögen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(SV „Infrastruktur und 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Klimaneutralität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 + </a:t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SV „Bundeswehr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bis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2027“) von 2025 – 2029 auf </a:t>
            </a: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347,9 Mrd. €.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(nicht erfasst Nettokreditaufnahme infolge der Ausnahme der Verteidigungsausgaben ab 1% vom BIP!</a:t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Von 2025 bis 2029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steigt der Spielraum für die Neuverschuldung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de-D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Bundes um 851,1 Mrd. €.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708   Mrd. € 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zu.</a:t>
            </a:r>
            <a:b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sind bei einem Schuldenstand des Bundes von rund 1.730 Mrd. </a:t>
            </a:r>
            <a:r>
              <a:rPr lang="de-DE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€ (</a:t>
            </a:r>
            <a:r>
              <a:rPr lang="de-DE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Ende 2024) </a:t>
            </a:r>
            <a:r>
              <a:rPr lang="de-DE" b="1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fast 50 Prozent</a:t>
            </a:r>
            <a:r>
              <a:rPr lang="de-DE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auf dann insgesamt rund </a:t>
            </a:r>
            <a: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2.581 Mrd</a:t>
            </a:r>
            <a:r>
              <a:rPr lang="de-DE" b="1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. €</a:t>
            </a:r>
            <a: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Zusätzliches Verschuldungspotenzial durch Finanzierungslücken von 2027-2029 172, 2 Mrd. €!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/>
              <a:t>2. Zinsausgaben steigen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* </a:t>
            </a:r>
            <a:r>
              <a:rPr lang="de-DE" b="1" dirty="0" smtClean="0"/>
              <a:t>2026</a:t>
            </a:r>
            <a:r>
              <a:rPr lang="de-DE" dirty="0" smtClean="0"/>
              <a:t> um rund </a:t>
            </a:r>
            <a:r>
              <a:rPr lang="de-DE" b="1" dirty="0"/>
              <a:t>34 Mrd. </a:t>
            </a:r>
            <a:r>
              <a:rPr lang="de-DE" b="1" dirty="0" smtClean="0"/>
              <a:t>€</a:t>
            </a:r>
            <a:r>
              <a:rPr lang="de-DE" dirty="0" smtClean="0"/>
              <a:t>; der drittgrößte </a:t>
            </a:r>
            <a:r>
              <a:rPr lang="de-DE" dirty="0"/>
              <a:t>Posten im </a:t>
            </a:r>
            <a:r>
              <a:rPr lang="de-DE" dirty="0" smtClean="0"/>
              <a:t>Bundeshaushalt.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* Bis </a:t>
            </a:r>
            <a:r>
              <a:rPr lang="de-DE" b="1" dirty="0"/>
              <a:t>2029</a:t>
            </a:r>
            <a:r>
              <a:rPr lang="de-DE" dirty="0"/>
              <a:t> sollen Zinsausgaben auf einen Wert von knapp </a:t>
            </a:r>
            <a:r>
              <a:rPr lang="de-DE" b="1" dirty="0"/>
              <a:t>72 Mrd. € </a:t>
            </a:r>
            <a:r>
              <a:rPr lang="de-DE" dirty="0"/>
              <a:t>steigen.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Zum Vergleich:</a:t>
            </a:r>
            <a:r>
              <a:rPr lang="de-DE" b="1" dirty="0" smtClean="0"/>
              <a:t>2019 </a:t>
            </a:r>
            <a:r>
              <a:rPr lang="de-DE" dirty="0"/>
              <a:t>Zinsausgaben </a:t>
            </a:r>
            <a:r>
              <a:rPr lang="de-DE" b="1" dirty="0"/>
              <a:t>12,5 Mrd. €</a:t>
            </a:r>
            <a:r>
              <a:rPr lang="de-DE" dirty="0"/>
              <a:t>  - ihr Anteil am gesamten </a:t>
            </a:r>
            <a:r>
              <a:rPr lang="de-DE" dirty="0" smtClean="0"/>
              <a:t>Bundeshaushalt betrug 3,6%;                                                               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b="1" dirty="0" smtClean="0"/>
              <a:t>2026 </a:t>
            </a:r>
            <a:r>
              <a:rPr lang="de-DE" b="1" dirty="0"/>
              <a:t>Anteil der  Zinszahlungen 6,5</a:t>
            </a:r>
            <a:r>
              <a:rPr lang="de-DE" b="1" dirty="0" smtClean="0"/>
              <a:t>%</a:t>
            </a:r>
            <a:r>
              <a:rPr lang="de-DE" dirty="0" smtClean="0"/>
              <a:t>; b</a:t>
            </a:r>
            <a:r>
              <a:rPr lang="de-DE" b="1" dirty="0" smtClean="0"/>
              <a:t>is </a:t>
            </a:r>
            <a:r>
              <a:rPr lang="de-DE" b="1" dirty="0"/>
              <a:t>2029 Anstieg auf 12,5 </a:t>
            </a:r>
            <a:r>
              <a:rPr lang="de-DE" b="1" dirty="0" smtClean="0"/>
              <a:t>%.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Achtung Tragfähigkeit der Staatsschuldenlast abhängig vom Bruttoinlandsprodukt (daraus werden </a:t>
            </a:r>
            <a:br>
              <a:rPr lang="de-DE" b="1" dirty="0" smtClean="0"/>
            </a:br>
            <a:r>
              <a:rPr lang="de-DE" b="1" dirty="0" smtClean="0"/>
              <a:t>                Zinsen finanziert).  Wenn kreditfinanzierte Infrastrukturausgaben das BIP erhöhen, sinkt die relative Last</a:t>
            </a:r>
            <a: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 smtClean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4325" y="-447675"/>
            <a:ext cx="143578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Frage nach der Tragfähigkeit der gezielt erhöhten Schuldenlast!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Prinzip Hoffnung:  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Fiskalische Rendite zumindest aus den kreditfinanzierten </a:t>
            </a:r>
            <a:b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öffentlichen Infrastrukturinvestitionen            Kapitalmarktzinssatz</a:t>
            </a:r>
            <a:b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Geplante Neuverschuldung: 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Kernhaushalt: (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Mrd. €) 2025: 81,8 + 2026: 89,9  + 2027:88,1   + 2028 116,5 +2029  126,9  = 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502,5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Kreditermächtigung Sondervermögen: 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(2026-2029): 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286,5 Mrd. €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Risiko aus derzeitiger Finanzierungslücke 2027 bis 2029: 171,2 Mrd. €</a:t>
            </a: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Zinsausgaben  Bund 2026: 30,2 Mrd. €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steigen bis 2029 auf             66,5 Mrd. €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Wirtschaftswachstum generiert 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dagegen zu geringe Steuereinnahmen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Um fiskalische Rendite zu erreichen:</a:t>
            </a:r>
            <a:br>
              <a:rPr lang="de-DE" altLang="de-DE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Öffentliche Investitionsinitiative schärfen!</a:t>
            </a:r>
            <a:b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de-DE" altLang="de-DE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A4809-453D-4BE3-8A02-24A3364601B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teraktive Schaltfläche: Nächste(r) oder Weiter 2">
            <a:hlinkClick r:id="" action="ppaction://hlinkshowjump?jump=nextslide" highlightClick="1"/>
          </p:cNvPr>
          <p:cNvSpPr/>
          <p:nvPr/>
        </p:nvSpPr>
        <p:spPr>
          <a:xfrm>
            <a:off x="6340509" y="1022716"/>
            <a:ext cx="452485" cy="20739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5762" y="2884694"/>
            <a:ext cx="4616165" cy="4047332"/>
          </a:xfrm>
          <a:prstGeom prst="rect">
            <a:avLst/>
          </a:prstGeom>
        </p:spPr>
      </p:pic>
      <p:pic>
        <p:nvPicPr>
          <p:cNvPr id="15" name="Inhaltsplatzhalt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35" y="2884694"/>
            <a:ext cx="4616165" cy="40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22402" y="320511"/>
            <a:ext cx="1083139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1826"/>
                </a:solidFill>
                <a:latin typeface="Söhne"/>
              </a:rPr>
              <a:t>Konstituierende Sitzung der Expertenkommission: Startschuss für eine Modernisierung </a:t>
            </a:r>
            <a:r>
              <a:rPr lang="de-DE" altLang="de-DE" sz="2400" dirty="0" smtClean="0">
                <a:solidFill>
                  <a:srgbClr val="001826"/>
                </a:solidFill>
                <a:latin typeface="Söhne"/>
              </a:rPr>
              <a:t>der Schuldenregel </a:t>
            </a:r>
            <a:r>
              <a:rPr lang="de-DE" altLang="de-DE" dirty="0" smtClean="0">
                <a:solidFill>
                  <a:srgbClr val="001826"/>
                </a:solidFill>
                <a:latin typeface="Söhne"/>
              </a:rPr>
              <a:t>(Mitteilung Bundesfinanzministerium)</a:t>
            </a:r>
            <a:endParaRPr lang="de-DE" altLang="de-DE" dirty="0">
              <a:solidFill>
                <a:srgbClr val="001826"/>
              </a:solidFill>
              <a:latin typeface="Söhn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1826"/>
                </a:solidFill>
                <a:latin typeface="inherit"/>
              </a:rPr>
              <a:t>„Am </a:t>
            </a:r>
            <a:r>
              <a:rPr lang="de-DE" altLang="de-DE" dirty="0">
                <a:solidFill>
                  <a:srgbClr val="001826"/>
                </a:solidFill>
                <a:latin typeface="inherit"/>
              </a:rPr>
              <a:t>heutigen 11. September 2025 kam die Expertenkommission für die Modernisierung der Schuldenregel zu ihrer konstituierenden Sitzung </a:t>
            </a:r>
            <a:r>
              <a:rPr lang="de-DE" altLang="de-DE" dirty="0" smtClean="0">
                <a:solidFill>
                  <a:srgbClr val="001826"/>
                </a:solidFill>
                <a:latin typeface="inherit"/>
              </a:rPr>
              <a:t>zusammen.</a:t>
            </a:r>
            <a:r>
              <a:rPr lang="de-DE" altLang="de-DE" dirty="0">
                <a:solidFill>
                  <a:srgbClr val="001826"/>
                </a:solidFill>
                <a:latin typeface="inherit"/>
              </a:rPr>
              <a:t/>
            </a:r>
            <a:br>
              <a:rPr lang="de-DE" altLang="de-DE" dirty="0">
                <a:solidFill>
                  <a:srgbClr val="001826"/>
                </a:solidFill>
                <a:latin typeface="inherit"/>
              </a:rPr>
            </a:br>
            <a:r>
              <a:rPr lang="de-DE" altLang="de-DE" dirty="0">
                <a:solidFill>
                  <a:srgbClr val="001826"/>
                </a:solidFill>
                <a:latin typeface="inherit"/>
              </a:rPr>
              <a:t>Die Kommission folgt dem Auftrag des Koalitionsvertrags, einen Vorschlag zur Modernisierung der im Grundgesetz verankerten Schuldenregel zu entwickeln.</a:t>
            </a:r>
            <a:endParaRPr lang="de-DE" altLang="de-DE" dirty="0">
              <a:solidFill>
                <a:srgbClr val="001826"/>
              </a:solidFill>
              <a:latin typeface="BundesSerif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600" b="1" dirty="0">
                <a:solidFill>
                  <a:srgbClr val="001826"/>
                </a:solidFill>
                <a:latin typeface="BundesSerif"/>
              </a:rPr>
              <a:t>Nummer</a:t>
            </a:r>
            <a:r>
              <a:rPr lang="de-DE" altLang="de-DE" sz="1600" dirty="0">
                <a:solidFill>
                  <a:srgbClr val="001826"/>
                </a:solidFill>
                <a:latin typeface="BundesSerif"/>
              </a:rPr>
              <a:t> 18/2025</a:t>
            </a:r>
            <a:br>
              <a:rPr lang="de-DE" altLang="de-DE" sz="1600" dirty="0">
                <a:solidFill>
                  <a:srgbClr val="001826"/>
                </a:solidFill>
                <a:latin typeface="BundesSerif"/>
              </a:rPr>
            </a:br>
            <a:endParaRPr lang="de-DE" altLang="de-DE" dirty="0">
              <a:solidFill>
                <a:srgbClr val="001826"/>
              </a:solidFill>
              <a:latin typeface="BundesSerif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1826"/>
                </a:solidFill>
                <a:latin typeface="BundesSerif"/>
              </a:rPr>
              <a:t>Die reformierte Schuldenregel soll dauerhaft zusätzliche Investitionen in die Stärkung Deutschlands ermöglichen, eine tragfähige Entwicklung der </a:t>
            </a:r>
            <a:r>
              <a:rPr lang="de-DE" altLang="de-DE" dirty="0" smtClean="0">
                <a:solidFill>
                  <a:srgbClr val="001826"/>
                </a:solidFill>
                <a:latin typeface="BundesSerif"/>
              </a:rPr>
              <a:t>öffentlichen Finanzen </a:t>
            </a:r>
            <a:r>
              <a:rPr lang="de-DE" altLang="de-DE" dirty="0">
                <a:solidFill>
                  <a:srgbClr val="001826"/>
                </a:solidFill>
                <a:latin typeface="BundesSerif"/>
              </a:rPr>
              <a:t>sichern und die Vereinbarkeit </a:t>
            </a:r>
            <a:r>
              <a:rPr lang="de-DE" altLang="de-DE" dirty="0" smtClean="0">
                <a:solidFill>
                  <a:srgbClr val="001826"/>
                </a:solidFill>
                <a:latin typeface="BundesSerif"/>
              </a:rPr>
              <a:t/>
            </a:r>
            <a:br>
              <a:rPr lang="de-DE" altLang="de-DE" dirty="0" smtClean="0">
                <a:solidFill>
                  <a:srgbClr val="001826"/>
                </a:solidFill>
                <a:latin typeface="BundesSerif"/>
              </a:rPr>
            </a:br>
            <a:r>
              <a:rPr lang="de-DE" altLang="de-DE" dirty="0" smtClean="0">
                <a:solidFill>
                  <a:srgbClr val="001826"/>
                </a:solidFill>
                <a:latin typeface="BundesSerif"/>
              </a:rPr>
              <a:t>mit </a:t>
            </a:r>
            <a:r>
              <a:rPr lang="de-DE" altLang="de-DE" dirty="0">
                <a:solidFill>
                  <a:srgbClr val="001826"/>
                </a:solidFill>
                <a:latin typeface="BundesSerif"/>
              </a:rPr>
              <a:t>den europäischen Schuldenregeln verbessern. Ein besonderer Fokus der Reform wird auf die Handhabbarkeit und </a:t>
            </a:r>
            <a:r>
              <a:rPr lang="de-DE" altLang="de-DE" dirty="0" smtClean="0">
                <a:solidFill>
                  <a:srgbClr val="001826"/>
                </a:solidFill>
                <a:latin typeface="BundesSerif"/>
              </a:rPr>
              <a:t>Transparenz </a:t>
            </a:r>
            <a:r>
              <a:rPr lang="de-DE" altLang="de-DE" dirty="0">
                <a:solidFill>
                  <a:srgbClr val="001826"/>
                </a:solidFill>
                <a:latin typeface="BundesSerif"/>
              </a:rPr>
              <a:t>der neuen Schuldenregel gelegt</a:t>
            </a:r>
            <a:r>
              <a:rPr lang="de-DE" altLang="de-DE" dirty="0" smtClean="0">
                <a:solidFill>
                  <a:srgbClr val="001826"/>
                </a:solidFill>
                <a:latin typeface="BundesSerif"/>
              </a:rPr>
              <a:t>.“</a:t>
            </a:r>
            <a:endParaRPr lang="de-DE" altLang="de-DE" dirty="0">
              <a:solidFill>
                <a:srgbClr val="001826"/>
              </a:solidFill>
              <a:latin typeface="BundesSerif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2402" y="4167718"/>
            <a:ext cx="10602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001826"/>
                </a:solidFill>
                <a:latin typeface="BundesSerif"/>
              </a:rPr>
              <a:t>Die Mitglieder der Expertenkommission sind: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dirty="0">
                <a:solidFill>
                  <a:srgbClr val="001826"/>
                </a:solidFill>
                <a:latin typeface="BundesSerif"/>
              </a:rPr>
              <a:t>Stephan Weil, Ministerpräsident des Landes Niedersachsen a. D. (Vorsitz), Reinhold Hilbers MdL, Finanzminister des Landes Niedersachsen a. D. (Vorsitz)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400" dirty="0">
                <a:solidFill>
                  <a:srgbClr val="001826"/>
                </a:solidFill>
                <a:latin typeface="BundesSerif"/>
              </a:rPr>
              <a:t>Stefan Müller,  Parlamentarischer Staatssekretär im Bundesministerium für Bildung und Forschung a. D. (Vorsitz), Prof. Dr. Thiess Büttner, </a:t>
            </a:r>
            <a:br>
              <a:rPr lang="de-DE" altLang="de-DE" sz="1400" dirty="0">
                <a:solidFill>
                  <a:srgbClr val="001826"/>
                </a:solidFill>
                <a:latin typeface="BundesSerif"/>
              </a:rPr>
            </a:br>
            <a:r>
              <a:rPr lang="de-DE" altLang="de-DE" sz="1400" dirty="0">
                <a:solidFill>
                  <a:srgbClr val="001826"/>
                </a:solidFill>
                <a:latin typeface="BundesSerif"/>
              </a:rPr>
              <a:t>Prof. Dr. Désirée I. Christofzik, Prof. Dr. Sebastian Dullien, Prof. Dr. Dr. h.c. Clemens Fuest, Werner Gatzer, Prof. Dr. Johannes Hellermann</a:t>
            </a:r>
            <a:r>
              <a:rPr lang="de-DE" altLang="de-DE" sz="1400" dirty="0" smtClean="0">
                <a:solidFill>
                  <a:srgbClr val="001826"/>
                </a:solidFill>
                <a:latin typeface="BundesSerif"/>
              </a:rPr>
              <a:t>, Prof</a:t>
            </a:r>
            <a:r>
              <a:rPr lang="de-DE" altLang="de-DE" sz="1400" dirty="0">
                <a:solidFill>
                  <a:srgbClr val="001826"/>
                </a:solidFill>
                <a:latin typeface="BundesSerif"/>
              </a:rPr>
              <a:t>. Dr. Hanno Kube, LL. M. (Cornell), Prof. Dr. Dr. h.c. Monika Schnitzer, Philippa Sigl-Glöckner, Prof. Isabella Weber, </a:t>
            </a:r>
            <a:r>
              <a:rPr lang="en-GB" altLang="de-DE" sz="1400" dirty="0">
                <a:solidFill>
                  <a:srgbClr val="001826"/>
                </a:solidFill>
                <a:latin typeface="BundesSerif"/>
              </a:rPr>
              <a:t> Patrick Kaczmarczyk, </a:t>
            </a:r>
            <a:r>
              <a:rPr lang="en-GB" altLang="de-DE" sz="1400" dirty="0" smtClean="0">
                <a:solidFill>
                  <a:srgbClr val="001826"/>
                </a:solidFill>
                <a:latin typeface="BundesSerif"/>
              </a:rPr>
              <a:t>Prof</a:t>
            </a:r>
            <a:r>
              <a:rPr lang="en-GB" altLang="de-DE" sz="1400" dirty="0">
                <a:solidFill>
                  <a:srgbClr val="001826"/>
                </a:solidFill>
                <a:latin typeface="BundesSerif"/>
              </a:rPr>
              <a:t>. Dr. Ruth Weber, Prof. Volker </a:t>
            </a:r>
            <a:r>
              <a:rPr lang="en-GB" altLang="de-DE" sz="1400" dirty="0" smtClean="0">
                <a:solidFill>
                  <a:srgbClr val="001826"/>
                </a:solidFill>
                <a:latin typeface="BundesSerif"/>
              </a:rPr>
              <a:t>Wieland</a:t>
            </a:r>
            <a:r>
              <a:rPr lang="en-GB" altLang="de-DE" sz="1400" dirty="0">
                <a:solidFill>
                  <a:srgbClr val="001826"/>
                </a:solidFill>
                <a:latin typeface="BundesSerif"/>
              </a:rPr>
              <a:t>.</a:t>
            </a:r>
            <a:endParaRPr lang="en-GB" altLang="de-D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516" y="576409"/>
            <a:ext cx="8717495" cy="6124771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1976" y="-3588734"/>
            <a:ext cx="12060024" cy="92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/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/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/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/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/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lang="de-DE" altLang="de-DE" sz="1800" b="1" dirty="0" smtClean="0">
                <a:latin typeface="Arial" panose="020B0604020202020204" pitchFamily="34" charset="0"/>
              </a:rPr>
              <a:t>Historische Etappen: Goldene Regel bis 2009 – dann 2009 Schuldenbremse- 2025 Start in die finanzpolitische     </a:t>
            </a:r>
            <a:br>
              <a:rPr lang="de-DE" altLang="de-DE" sz="1800" b="1" dirty="0" smtClean="0">
                <a:latin typeface="Arial" panose="020B0604020202020204" pitchFamily="34" charset="0"/>
              </a:rPr>
            </a:br>
            <a:r>
              <a:rPr lang="de-DE" altLang="de-DE" sz="1800" b="1" dirty="0" smtClean="0">
                <a:latin typeface="Arial" panose="020B0604020202020204" pitchFamily="34" charset="0"/>
              </a:rPr>
              <a:t>                                                                                  Zeitenwende?</a:t>
            </a:r>
            <a:br>
              <a:rPr lang="de-DE" altLang="de-DE" sz="1800" b="1" dirty="0" smtClean="0">
                <a:latin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deutschen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Staatsschulden sind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der EU-weit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harmonisierten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Abgrenzung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Maastricht-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Vertrags im Jahr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 um 71 Mrd.€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 auf 2,57 Bio. €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gestiegen.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Schulden des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Bundes wuchsen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 97 Milliarden Euro,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Schulden der 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Bundesländer</a:t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sanken jedoch spürbar. 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6966409" y="2318994"/>
            <a:ext cx="1753384" cy="876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Schulden-</a:t>
            </a:r>
          </a:p>
          <a:p>
            <a:pPr algn="ctr"/>
            <a:r>
              <a:rPr lang="de-DE" dirty="0" smtClean="0"/>
              <a:t>bremse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08495" y="0"/>
            <a:ext cx="11783505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Nach dem Scheitern der Schuldenbremse: Auf der Suche nach Reformvorschlägen</a:t>
            </a:r>
            <a:br>
              <a:rPr lang="de-DE" altLang="de-DE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>1. Rückkehr </a:t>
            </a:r>
            <a:r>
              <a:rPr lang="de-DE" altLang="de-DE" b="1" dirty="0">
                <a:latin typeface="Arial" panose="020B0604020202020204" pitchFamily="34" charset="0"/>
              </a:rPr>
              <a:t>zur Regelung vor 2009: </a:t>
            </a:r>
            <a:r>
              <a:rPr lang="de-DE" altLang="de-DE" dirty="0">
                <a:latin typeface="Arial" panose="020B0604020202020204" pitchFamily="34" charset="0"/>
              </a:rPr>
              <a:t>Kreditfinanzierung nur öffentliche Investitionen (auch durch mehrjährige  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    Programme): </a:t>
            </a:r>
            <a:r>
              <a:rPr lang="de-DE" altLang="de-DE" b="1" i="1" dirty="0">
                <a:latin typeface="Arial" panose="020B0604020202020204" pitchFamily="34" charset="0"/>
              </a:rPr>
              <a:t>Nachhaltige Wohlstandssicherung künftiger </a:t>
            </a:r>
            <a:r>
              <a:rPr lang="de-DE" altLang="de-DE" b="1" i="1" dirty="0" smtClean="0">
                <a:latin typeface="Arial" panose="020B0604020202020204" pitchFamily="34" charset="0"/>
              </a:rPr>
              <a:t>Generationen</a:t>
            </a:r>
            <a:br>
              <a:rPr lang="de-DE" altLang="de-DE" b="1" i="1" dirty="0" smtClean="0">
                <a:latin typeface="Arial" panose="020B0604020202020204" pitchFamily="34" charset="0"/>
              </a:rPr>
            </a:br>
            <a:endParaRPr lang="de-DE" altLang="de-DE" b="1" i="1" dirty="0" smtClean="0">
              <a:latin typeface="Arial" panose="020B0604020202020204" pitchFamily="34" charset="0"/>
            </a:endParaRPr>
          </a:p>
          <a:p>
            <a:r>
              <a:rPr lang="de-DE" altLang="de-DE" b="1" dirty="0" smtClean="0">
                <a:latin typeface="Arial" panose="020B0604020202020204" pitchFamily="34" charset="0"/>
              </a:rPr>
              <a:t>2. Reformvorschläge innerhalb der Struktur der Schuldenbremse: Verfassungsänderung mit 2/3-Mehrheit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2.1.Verstärkung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Konjunkturkomponente: gegen stagnative Tendenz und für eine  deutlichere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Beschäftigungskomponente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(gegen den konjunkturellen Abschwung höhere Nettoverschuldung)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Höherer Kreditspielraum: </a:t>
            </a:r>
            <a:r>
              <a:rPr lang="de-DE" alt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strukturelle Verschuldungskomponente beim Bund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derzeit 0,35% des </a:t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Bruttoinlandsprodukts (BIP) auf 1,5% (2022: 58 Mrd.€ ) (Vorschlag IW-Köln; ähnlich IMF ). </a:t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2.3. Spielraum ohne Erhöhung der Staatsschuldenquote (Vorschlag Bofinger): Übertragung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generellen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Kreditobergrenze des Bundes mit 1,5% auf die Länder.</a:t>
            </a:r>
            <a:b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(Staatsschuldenquote 60% steigt dadurch bei 2,0 % Inflation und 0,5% reales Wirtschaftswachstum nicht.)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2.4.Deutsche Bundesbank: 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Defizitquote abhängig von Staatsschuldenquote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(unter 60% gilt 1% Defizitquote,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über 60% Defizitquote  0,5%,  über 90 % dann 0,35% Defizitquote).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Gekappte Goldene Regel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Höhere Schuldenquote nur abschöpfbar, wenn über 0,15% Nettoinvestitionen am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BIP realisiert wird.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2.6.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Sachverständigenrat: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/>
              <a:t>Schuldenstandsquote </a:t>
            </a:r>
            <a:r>
              <a:rPr lang="de-DE" dirty="0"/>
              <a:t>unter 60 Prozent des </a:t>
            </a:r>
            <a:r>
              <a:rPr lang="de-DE" i="1" dirty="0" smtClean="0"/>
              <a:t>BIP, </a:t>
            </a:r>
            <a:r>
              <a:rPr lang="de-DE" dirty="0" smtClean="0"/>
              <a:t>strukturelle </a:t>
            </a:r>
            <a:r>
              <a:rPr lang="de-DE" dirty="0"/>
              <a:t>Defizit bei </a:t>
            </a:r>
            <a:r>
              <a:rPr lang="de-DE" dirty="0" smtClean="0"/>
              <a:t>  1 % des </a:t>
            </a:r>
            <a:r>
              <a:rPr lang="de-DE" i="1" dirty="0" smtClean="0"/>
              <a:t>BIP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        </a:t>
            </a:r>
            <a:r>
              <a:rPr lang="de-DE" dirty="0"/>
              <a:t>Zwischen 60 Prozent und 90 Prozent </a:t>
            </a:r>
            <a:r>
              <a:rPr lang="de-DE" dirty="0" smtClean="0"/>
              <a:t>Defizit </a:t>
            </a:r>
            <a:r>
              <a:rPr lang="de-DE" dirty="0"/>
              <a:t>von 0,5 Prozent </a:t>
            </a:r>
            <a:r>
              <a:rPr lang="de-DE" dirty="0" smtClean="0"/>
              <a:t>zulässig. </a:t>
            </a:r>
            <a:r>
              <a:rPr lang="de-DE" dirty="0"/>
              <a:t>Ab 90 </a:t>
            </a:r>
            <a:r>
              <a:rPr lang="de-DE" dirty="0" smtClean="0"/>
              <a:t>Prozent nur die </a:t>
            </a:r>
            <a:r>
              <a:rPr lang="de-DE" dirty="0"/>
              <a:t>bisherigen 0,35 </a:t>
            </a:r>
            <a:r>
              <a:rPr lang="de-DE" dirty="0" smtClean="0"/>
              <a:t>Prozent.</a:t>
            </a:r>
            <a:br>
              <a:rPr lang="de-DE" dirty="0" smtClean="0"/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 „außerordentliche Notsituationen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“: Belastungen durch Krieg / Programme gegen Klimakrise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EU-Stabilitäts-und Wachstumspakt (seit 2024)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Vereinbart 4-5Jahre „Finanzpolitisch-struktureller Plan(FSP)“:</a:t>
            </a:r>
            <a:b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 von Staatsschuldenquote, Abbau in Prozentpunkten: über 90% 1 PP/ 60-60% 0,5 PP….</a:t>
            </a:r>
            <a:b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Mittelfristig strukturelles Defizit 1,5% / Bei Nichteinhaltung Bußgeldverfahren!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77026" y="0"/>
            <a:ext cx="10746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Wirtschafts- und Finanzpolitik der Bundesregierung über die Lockerung der Schuldenbremse hinaus: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Konzept nachhaltiger Finanzpolitik nicht zu erkennen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Schwerpunkte: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* Investitionsbooster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*Klientelbezogene Entlastungen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* Unternehmenssteuersenkungen mit der Hoffnung auf Selbstfinanzierung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31</a:t>
            </a:fld>
            <a:endParaRPr lang="de-D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303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77026" y="0"/>
            <a:ext cx="1074655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 Stärkung der Wirtschaft mit der Hoffnung auf den Selbstfinanzierungseffekt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Im Zentrum: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Investitionsbooster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ab 1. Juli 2025 bis Ende 2027!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den ersten drei Jahren einer Investition in bewegliche Wirtschaftsgüter (Maschinen / Anlagen):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Sonderabschreibungen von jeweils 30 % der Investitionssumme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Wirkung über die gesamte Laufzeit der Investitionen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Was heute abgeschrieben wird, steht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späteren Jahren nicht mehr für Abschreibungen zur Verfügung: Sonderabschreibung ist eine Art der Kreditierung.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Wer profitiert?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 in der Gewinnzone. Unternehmen derzeit etwa konjunkturbedingt ohne Gewinne bzw. in der Verlustzone profitieren nicht!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Selbstfinanzierungseffekt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fragwürdig: Investitionsschwäche und damit pessimistische Gewinnerwartungen gehen auf  andere, schwerwiegende Ursachen zurück, die durch Sonderabschreibungen nicht zu kompensieren sind. Am Ende Steuerausfälle, weil mangels Investitionstätigkeit die Wertschöpfung nicht ausgeweitet wird.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Fortführung ab 2028 durch </a:t>
            </a:r>
            <a:r>
              <a:rPr lang="de-DE" altLang="de-DE" b="1" dirty="0" smtClean="0">
                <a:latin typeface="Arial" panose="020B0604020202020204" pitchFamily="34" charset="0"/>
              </a:rPr>
              <a:t>Senkung </a:t>
            </a:r>
            <a:r>
              <a:rPr lang="de-DE" altLang="de-DE" b="1" dirty="0">
                <a:latin typeface="Arial" panose="020B0604020202020204" pitchFamily="34" charset="0"/>
              </a:rPr>
              <a:t>der Körperschaftsteuer</a:t>
            </a:r>
            <a:r>
              <a:rPr lang="de-DE" altLang="de-DE" dirty="0">
                <a:latin typeface="Arial" panose="020B0604020202020204" pitchFamily="34" charset="0"/>
              </a:rPr>
              <a:t>: Ab 2028 wird die Körperschaftsteuer für große Unternehmen in Stufen von 15 % auf 10 % gesenkt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Weitere Maßnahmen im „Investitionsbooster-Paket“: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altLang="de-DE" sz="1400" dirty="0" smtClean="0">
                <a:latin typeface="Arial" panose="020B0604020202020204" pitchFamily="34" charset="0"/>
              </a:rPr>
              <a:t>Sonderabschreibung </a:t>
            </a:r>
            <a:r>
              <a:rPr lang="de-DE" altLang="de-DE" sz="1400" dirty="0">
                <a:latin typeface="Arial" panose="020B0604020202020204" pitchFamily="34" charset="0"/>
              </a:rPr>
              <a:t>für Elektro-Pkw: Neue Elektro-Firmenwagen können im Anschaffungsjahr zu 75 % abgeschrieben werden, der </a:t>
            </a:r>
            <a:r>
              <a:rPr lang="de-DE" altLang="de-DE" sz="1400" dirty="0" smtClean="0">
                <a:latin typeface="Arial" panose="020B0604020202020204" pitchFamily="34" charset="0"/>
              </a:rPr>
              <a:t/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latin typeface="Arial" panose="020B0604020202020204" pitchFamily="34" charset="0"/>
              </a:rPr>
              <a:t>   Rest </a:t>
            </a:r>
            <a:r>
              <a:rPr lang="de-DE" altLang="de-DE" sz="1400" dirty="0">
                <a:latin typeface="Arial" panose="020B0604020202020204" pitchFamily="34" charset="0"/>
              </a:rPr>
              <a:t>folgt in den Folgejahren. </a:t>
            </a:r>
            <a:r>
              <a:rPr lang="de-DE" altLang="de-DE" sz="1400" dirty="0" smtClean="0">
                <a:latin typeface="Arial" panose="020B0604020202020204" pitchFamily="34" charset="0"/>
              </a:rPr>
              <a:t/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latin typeface="Arial" panose="020B0604020202020204" pitchFamily="34" charset="0"/>
              </a:rPr>
              <a:t>* Thesaurierungsbegünstigung</a:t>
            </a:r>
            <a:r>
              <a:rPr lang="de-DE" altLang="de-DE" sz="1400" dirty="0">
                <a:latin typeface="Arial" panose="020B0604020202020204" pitchFamily="34" charset="0"/>
              </a:rPr>
              <a:t>: Nicht entnommene Gewinne in Einzel- und Personengesellschaften können für eine bestimmte Zeit </a:t>
            </a:r>
            <a:r>
              <a:rPr lang="de-DE" altLang="de-DE" sz="1400" dirty="0" smtClean="0">
                <a:latin typeface="Arial" panose="020B0604020202020204" pitchFamily="34" charset="0"/>
              </a:rPr>
              <a:t/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latin typeface="Arial" panose="020B0604020202020204" pitchFamily="34" charset="0"/>
              </a:rPr>
              <a:t>   mit </a:t>
            </a:r>
            <a:r>
              <a:rPr lang="de-DE" altLang="de-DE" sz="1400" dirty="0">
                <a:latin typeface="Arial" panose="020B0604020202020204" pitchFamily="34" charset="0"/>
              </a:rPr>
              <a:t>einem ermäßigten Steuersatz von 28,25 % besteuert </a:t>
            </a:r>
            <a:r>
              <a:rPr lang="de-DE" altLang="de-DE" sz="1400" dirty="0" smtClean="0">
                <a:latin typeface="Arial" panose="020B0604020202020204" pitchFamily="34" charset="0"/>
              </a:rPr>
              <a:t>werden. Damit wird der persönliche </a:t>
            </a:r>
            <a:r>
              <a:rPr lang="de-DE" altLang="de-DE" sz="1400" dirty="0">
                <a:latin typeface="Arial" panose="020B0604020202020204" pitchFamily="34" charset="0"/>
              </a:rPr>
              <a:t>Spitzensteuersatz </a:t>
            </a:r>
            <a:r>
              <a:rPr lang="de-DE" altLang="de-DE" sz="1400" dirty="0" smtClean="0">
                <a:latin typeface="Arial" panose="020B0604020202020204" pitchFamily="34" charset="0"/>
              </a:rPr>
              <a:t>umgangen.</a:t>
            </a:r>
            <a:r>
              <a:rPr lang="de-DE" altLang="de-DE" sz="1400" dirty="0">
                <a:latin typeface="Arial" panose="020B0604020202020204" pitchFamily="34" charset="0"/>
              </a:rPr>
              <a:t> </a:t>
            </a:r>
            <a:r>
              <a:rPr lang="de-DE" altLang="de-DE" sz="1400" dirty="0" smtClean="0">
                <a:latin typeface="Arial" panose="020B0604020202020204" pitchFamily="34" charset="0"/>
              </a:rPr>
              <a:t/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latin typeface="Arial" panose="020B0604020202020204" pitchFamily="34" charset="0"/>
              </a:rPr>
              <a:t>* Ausbau </a:t>
            </a:r>
            <a:r>
              <a:rPr lang="de-DE" altLang="de-DE" sz="1400" dirty="0">
                <a:latin typeface="Arial" panose="020B0604020202020204" pitchFamily="34" charset="0"/>
              </a:rPr>
              <a:t>der Forschungsförderung: Ab 2026 sind erweiterte Förderungen für Forschung und Entwicklung vorgesehen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32</a:t>
            </a:fld>
            <a:endParaRPr lang="de-D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18531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3060" y="364025"/>
            <a:ext cx="107465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 finanz- und wirtschaftspolitische Maßnahmen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Ab 2026: 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Geltende gesenkte Industriestromsteuer für Produzierendes Gewerbe sowie für die Land-  und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Forstwirtschaft fortgesetzt (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EU-Mindestmaß für Industriestrompreise von 005 Cent pro kWh).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* Private Haushalte von Gasspeicherumlage zulasten des KFT befreit +Teile der Übertragungsnetz-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entgelte übernimmt der Bund (6,5 Mrd. €).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 Klientelbezogene Entlastungen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* Mütterrente ab 2026 </a:t>
            </a:r>
            <a:r>
              <a:rPr lang="de-DE" sz="1200" dirty="0" smtClean="0"/>
              <a:t>für </a:t>
            </a:r>
            <a:r>
              <a:rPr lang="de-DE" sz="1200" dirty="0"/>
              <a:t>vor 1992 </a:t>
            </a:r>
            <a:r>
              <a:rPr lang="de-DE" sz="1200" dirty="0" smtClean="0"/>
              <a:t>geborene Kinder: </a:t>
            </a:r>
            <a:r>
              <a:rPr lang="de-DE" sz="1200" dirty="0"/>
              <a:t>drei Erziehungsjahre bei </a:t>
            </a:r>
            <a:r>
              <a:rPr lang="de-DE" sz="1200" dirty="0" smtClean="0"/>
              <a:t>Rente angerechnet.);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Kosten  2028:4,9 Mrd. €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* Gastronomie: ab 2026 / 7% statt 19% auf Speisen; Einnahmeausfall ca. 2,0 Mrd. €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* Agrardiesel ab 2026: V</a:t>
            </a:r>
            <a:r>
              <a:rPr lang="de-DE" dirty="0" smtClean="0"/>
              <a:t>olle </a:t>
            </a:r>
            <a:r>
              <a:rPr lang="de-DE" dirty="0"/>
              <a:t>Rückvergütung von 21,4 Cent pro Liter </a:t>
            </a:r>
            <a:r>
              <a:rPr lang="de-DE" dirty="0" smtClean="0"/>
              <a:t>wieder eingeführt;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Kosten 430 Mio. €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* Pendlerpauschale: 38 Cent ab 1 km (statt 30 Cent und ab 20 km 38 Cent; Kosten 2028: 0,4 Mrd. €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Sozialstaat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Zielgenauigkeit und Kürzungen geplant!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Bürgergeld / Pflege- und Krankenversicherung/ Gesetzliche Rentenversicherung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Steuerpolitik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Eher zu erwarten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Politik der Steuersenkung vor allem für Unternehmen (bereits angekündigte 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Senkung der Körperschaftsteuer ab 2028 von 15% auf 10%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Prinzip Selbstfinanzierung: Steuersatz runter, Wertschöpfung steigt, Steuereinnahmen nehmen zu.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Eher Tabu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Maßnahmen gerechte Steuerpolitik: etwa Vermögensteuer / Reform Erbschaft- und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Schenkungsteuer / Besteuerung Einkommen an der Spitze!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5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7666" y="75240"/>
            <a:ext cx="11934334" cy="1325563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                      Das Megadefizit: Finanzlage der Kommunen bleibt überwiegend katastrophal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- Was kommt bei den Kommunen von den 100 Mrd. € an die Länder  (über 12 Jahre) aus dem SVIK an?</a:t>
            </a:r>
            <a:br>
              <a:rPr lang="de-DE" sz="2000" b="1" dirty="0" smtClean="0"/>
            </a:br>
            <a:r>
              <a:rPr lang="de-DE" sz="2000" b="1" dirty="0" smtClean="0"/>
              <a:t>   (Forderung der Kommunen mindestens 60%, nur ein Tropfen auf dem heißen Stein:)</a:t>
            </a:r>
            <a:br>
              <a:rPr lang="de-DE" sz="2000" b="1" dirty="0" smtClean="0"/>
            </a:br>
            <a:r>
              <a:rPr lang="de-DE" sz="2000" b="1" dirty="0" smtClean="0"/>
              <a:t>- Dringender Bedarf einer Reform der kommunalen Finanzen im Bundesstaat (Fonds für Altlasten)</a:t>
            </a:r>
            <a:endParaRPr lang="de-DE" sz="20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291461" y="1755286"/>
            <a:ext cx="5601649" cy="2045189"/>
          </a:xfrm>
        </p:spPr>
        <p:txBody>
          <a:bodyPr>
            <a:noAutofit/>
          </a:bodyPr>
          <a:lstStyle/>
          <a:p>
            <a:r>
              <a:rPr lang="de-DE" sz="1900" dirty="0" smtClean="0"/>
              <a:t>Finanzkrise der Kommunen (regional differenziert)</a:t>
            </a:r>
            <a:br>
              <a:rPr lang="de-DE" sz="1900" dirty="0" smtClean="0"/>
            </a:br>
            <a:r>
              <a:rPr lang="de-DE" sz="1900" b="0" dirty="0" smtClean="0"/>
              <a:t>Finanzierungslücke 2024: 24,8 Mrd. €</a:t>
            </a:r>
            <a:br>
              <a:rPr lang="de-DE" sz="1900" b="0" dirty="0" smtClean="0"/>
            </a:br>
            <a:r>
              <a:rPr lang="de-DE" sz="1900" b="0" dirty="0" smtClean="0"/>
              <a:t>Gesamter Schuldenstand: 215 Mrd. €</a:t>
            </a:r>
            <a:br>
              <a:rPr lang="de-DE" sz="1900" b="0" dirty="0" smtClean="0"/>
            </a:br>
            <a:r>
              <a:rPr lang="de-DE" sz="1900" b="0" dirty="0" smtClean="0"/>
              <a:t>Investitionsstau ca. 216 Mrd. €(allein Schulbereich </a:t>
            </a:r>
            <a:br>
              <a:rPr lang="de-DE" sz="1900" b="0" dirty="0" smtClean="0"/>
            </a:br>
            <a:r>
              <a:rPr lang="de-DE" sz="1900" b="0" dirty="0" smtClean="0"/>
              <a:t>68 Mrd. €)</a:t>
            </a:r>
            <a:br>
              <a:rPr lang="de-DE" sz="1900" b="0" dirty="0" smtClean="0"/>
            </a:br>
            <a:r>
              <a:rPr lang="de-DE" sz="1900" dirty="0" smtClean="0"/>
              <a:t>Geplant: </a:t>
            </a:r>
            <a:r>
              <a:rPr lang="de-DE" sz="1900" b="0" dirty="0" smtClean="0"/>
              <a:t>Länder-und-Kommunal-Infrastruktur- Inves-titions-Finanzierungsgesetz + Fonds für Altschulden- abbau</a:t>
            </a:r>
            <a:br>
              <a:rPr lang="de-DE" sz="1900" b="0" dirty="0" smtClean="0"/>
            </a:br>
            <a:endParaRPr lang="de-DE" sz="1900" b="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7" y="3453379"/>
            <a:ext cx="5635444" cy="3085533"/>
          </a:xfrm>
        </p:spPr>
      </p:pic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054725" y="1400803"/>
            <a:ext cx="5108576" cy="1180472"/>
          </a:xfrm>
        </p:spPr>
        <p:txBody>
          <a:bodyPr>
            <a:normAutofit lnSpcReduction="10000"/>
          </a:bodyPr>
          <a:lstStyle/>
          <a:p>
            <a:r>
              <a:rPr lang="de-DE" sz="2000" b="0" dirty="0" smtClean="0"/>
              <a:t>2024: Investitionsrückstand gegenüber 2023 knapp 16% auf 216 Mrd. € gestiegen.</a:t>
            </a:r>
            <a:br>
              <a:rPr lang="de-DE" sz="2000" b="0" dirty="0" smtClean="0"/>
            </a:br>
            <a:r>
              <a:rPr lang="de-DE" sz="2000" b="0" dirty="0" smtClean="0"/>
              <a:t>Erstmals seit der Finanzkrise 2008/2009 sind kommunale Bauausgaben gesunken.</a:t>
            </a:r>
            <a:endParaRPr lang="de-DE" sz="2000" b="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8558" y="3521241"/>
            <a:ext cx="5077136" cy="291987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9434-61BC-45B0-B28C-B824B3628714}" type="slidenum">
              <a:rPr lang="de-DE" smtClean="0"/>
              <a:t>34</a:t>
            </a:fld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 flipH="1">
            <a:off x="6054725" y="1467478"/>
            <a:ext cx="3330" cy="2332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3060" y="85725"/>
            <a:ext cx="11025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Abschließende Betrachtung: Sozial-ökologische Finanzpolitik auf der Basis einer nachhaltigen Wirtschaft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1. Lehre aus den erzeugten Infrastrukturdefiziten durch die Schuldenbremse: Aufgaben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des Staates nehmen unter ökologischen und sozialen Herausforderungen zu (allerdings mit permanenter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Aufgabenprüfung)! 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2. Sicherung der Finanzierung auf der Basis einer gerechteren Steuerlastverteilung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Vermeidung der systemischen Steuerstaatskrise (Steuern Entzug von Einkommen aus  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Wertschöpfung).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3. Staatsverschuldung ist ein eigenständig begründetes Finanzierungsinstrument: Einbezug der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künftigen Generationen in die Finanzierung heute veranlasster Infrastrukturinvestitionen   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nach dem Prinzip „pay as you use“.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4. Reform der Finanzbeziehungen zwischen Bund/Ländern / Kommune: Kommunale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Finanzen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stärken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(Finanzreform + Fonds “Abbau kommunaler Altlasten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Vorschlag: A. Bovenschulte / R. Hickel / C.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Sieling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Kiel-Bremen 2013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5. Ökologisch-ökonomische Transformation nicht abbrechen: Dekarbonisierung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* Vorfinanzierung organisieren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* Kosten der Unterlassung werden viel teurer als Finanzierung der Transformation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Beispiel des Umbaus: Autobranche / Green Steel / Ausbau Wasserstoff.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* Stärkt mit nachhaltigen Produkten die Wettbewerbsfähigkeit der Industrie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(gegen Deindustrialisierung).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28160" y="0"/>
            <a:ext cx="11193053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Blick zurück auf den Wechsel zum alles beherrschenden Paradigma Schuldenbremse</a:t>
            </a:r>
            <a:br>
              <a:rPr lang="de-DE" altLang="de-DE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>…. Bis 2009 im Art. 115 GG: </a:t>
            </a:r>
            <a:r>
              <a:rPr lang="de-DE" altLang="de-DE" sz="1400" b="1" i="1" dirty="0" smtClean="0">
                <a:latin typeface="Arial" panose="020B0604020202020204" pitchFamily="34" charset="0"/>
              </a:rPr>
              <a:t>„</a:t>
            </a:r>
            <a:r>
              <a:rPr lang="de-DE" sz="1400" b="1" dirty="0" smtClean="0"/>
              <a:t>Die </a:t>
            </a:r>
            <a:r>
              <a:rPr lang="de-DE" sz="1400" b="1" dirty="0"/>
              <a:t>Einnahmen aus Krediten dürfen die Summe der im Haushaltsplan veranschlagten Ausgaben für Investitionen nicht überschreiten; Ausnahmen sind nur zulässig zur Abwehr einer Störung des gesamtwirtschaftlichen Gleichgewichts</a:t>
            </a:r>
            <a:r>
              <a:rPr lang="de-DE" sz="1400" b="1" dirty="0" smtClean="0"/>
              <a:t>. </a:t>
            </a:r>
            <a:r>
              <a:rPr lang="de-DE" sz="1400" b="1" dirty="0"/>
              <a:t>Das Nähere wird durch Bundesgesetz geregelt</a:t>
            </a:r>
            <a:r>
              <a:rPr lang="de-DE" sz="1400" b="1" dirty="0" smtClean="0"/>
              <a:t>.“</a:t>
            </a:r>
          </a:p>
          <a:p>
            <a:pPr>
              <a:defRPr/>
            </a:pPr>
            <a:endParaRPr kumimoji="0" lang="de-DE" alt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altLang="de-DE" b="1" dirty="0" smtClean="0">
                <a:latin typeface="Arial" panose="020B0604020202020204" pitchFamily="34" charset="0"/>
              </a:rPr>
              <a:t>….. Ab 1. August.2009 im Art. 109 GG (ergänzend Art. 115 GG):</a:t>
            </a:r>
            <a:br>
              <a:rPr lang="de-DE" altLang="de-DE" b="1" dirty="0" smtClean="0"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> </a:t>
            </a:r>
            <a:r>
              <a:rPr lang="de-DE" altLang="de-DE" sz="1400" b="1" dirty="0" smtClean="0"/>
              <a:t>„Die Haushalte von Bund und Ländern sind grundsätzlich ohne Einnahmen aus Krediten zu finanzieren“ (</a:t>
            </a:r>
            <a:r>
              <a:rPr lang="de-DE" sz="1400" b="1" dirty="0" smtClean="0"/>
              <a:t>mit den drei Ausnahmen). </a:t>
            </a:r>
          </a:p>
          <a:p>
            <a:pPr>
              <a:defRPr/>
            </a:pPr>
            <a:endParaRPr kumimoji="0" lang="de-DE" altLang="de-DE" sz="1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de-DE" altLang="de-DE" b="1" dirty="0" smtClean="0"/>
              <a:t>Motive des Paradigmenwechsels: Einrichtung „Föderalismuskommission II“ </a:t>
            </a:r>
            <a:r>
              <a:rPr lang="de-DE" altLang="de-DE" dirty="0" smtClean="0"/>
              <a:t>(2007-2009)</a:t>
            </a: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dirty="0" smtClean="0"/>
              <a:t>1. Diffuse Wahrnehmung: Staatsschulden steigen im längerfristigen Trend / Kapitaldienst (Zinsen und Tilgungen)  </a:t>
            </a:r>
            <a:br>
              <a:rPr lang="de-DE" altLang="de-DE" dirty="0" smtClean="0"/>
            </a:br>
            <a:r>
              <a:rPr lang="de-DE" altLang="de-DE" dirty="0" smtClean="0"/>
              <a:t>    begrenzen Ausgabenspielraum und/oder führen zu Steuererhöhungen.</a:t>
            </a:r>
          </a:p>
          <a:p>
            <a:pPr>
              <a:defRPr/>
            </a:pP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2. Folge von staatlicher </a:t>
            </a:r>
            <a:r>
              <a:rPr lang="de-DE" altLang="de-DE" b="1" dirty="0" smtClean="0"/>
              <a:t>Verschwendung</a:t>
            </a:r>
            <a:r>
              <a:rPr lang="de-DE" altLang="de-DE" dirty="0" smtClean="0"/>
              <a:t> durch Versagen der Parlamente: Parlamente werden ausgeschlossen!</a:t>
            </a:r>
            <a:br>
              <a:rPr lang="de-DE" altLang="de-DE" dirty="0" smtClean="0"/>
            </a:br>
            <a:r>
              <a:rPr lang="de-DE" altLang="de-DE" dirty="0" smtClean="0"/>
              <a:t>    Entscheidender Einfluss durch Public-Choice Bewegung aus den USA: handelnde Abgeordnete Eigennutz-</a:t>
            </a:r>
            <a:br>
              <a:rPr lang="de-DE" altLang="de-DE" dirty="0" smtClean="0"/>
            </a:br>
            <a:r>
              <a:rPr lang="de-DE" altLang="de-DE" dirty="0" smtClean="0"/>
              <a:t>     maximierer  homo oeconomicus)</a:t>
            </a:r>
            <a:br>
              <a:rPr lang="de-DE" altLang="de-DE" dirty="0" smtClean="0"/>
            </a:br>
            <a:r>
              <a:rPr lang="de-DE" altLang="de-DE" b="1" dirty="0" smtClean="0"/>
              <a:t>James Buchanan </a:t>
            </a:r>
            <a:r>
              <a:rPr lang="de-DE" altLang="de-DE" dirty="0" smtClean="0"/>
              <a:t>(mit James Wagner) , Democracy in Deficit (1977) erobert Deutschland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3. Abkehr von der Wirtschaftspolitik von J. M. Keynes mit der </a:t>
            </a:r>
            <a:r>
              <a:rPr lang="de-DE" altLang="de-DE" b="1" dirty="0" smtClean="0"/>
              <a:t>Konstruktion des krisenfreien Marktsystems </a:t>
            </a:r>
            <a:r>
              <a:rPr lang="de-DE" altLang="de-DE" dirty="0" smtClean="0"/>
              <a:t>– nur </a:t>
            </a:r>
            <a:br>
              <a:rPr lang="de-DE" altLang="de-DE" dirty="0" smtClean="0"/>
            </a:br>
            <a:r>
              <a:rPr lang="de-DE" altLang="de-DE" dirty="0" smtClean="0"/>
              <a:t>    gestört durch Staatsinterventionismus: Inflation, verdrängt private Investitionen (crowding out) /</a:t>
            </a:r>
            <a:br>
              <a:rPr lang="de-DE" altLang="de-DE" dirty="0" smtClean="0"/>
            </a:br>
            <a:r>
              <a:rPr lang="de-DE" altLang="de-DE" dirty="0" smtClean="0"/>
              <a:t>    weg von der Makroökonomie hin zur einzelwirtschaftlichen Rationalität („schwäbische Hausfrau“)</a:t>
            </a:r>
            <a:br>
              <a:rPr lang="de-DE" altLang="de-DE" dirty="0" smtClean="0"/>
            </a:br>
            <a:r>
              <a:rPr lang="de-DE" altLang="de-DE" dirty="0" smtClean="0"/>
              <a:t>    Grundlegende Kritik am Interventionsstaat:</a:t>
            </a:r>
            <a:br>
              <a:rPr lang="de-DE" altLang="de-DE" dirty="0" smtClean="0"/>
            </a:br>
            <a:r>
              <a:rPr lang="de-DE" altLang="de-DE" dirty="0" smtClean="0"/>
              <a:t>   „Geprügelt wird der Sack Staatsverschuldung, getroffen werden soll intervenierender Staat“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4. Übermächtiger Populismus „</a:t>
            </a:r>
            <a:r>
              <a:rPr lang="de-DE" altLang="de-DE" b="1" dirty="0" smtClean="0"/>
              <a:t>Erbschaftsthese</a:t>
            </a:r>
            <a:r>
              <a:rPr lang="de-DE" altLang="de-DE" dirty="0" smtClean="0"/>
              <a:t>: Schulden finanzieren heutige Verschwendung zu Lasten künftiger </a:t>
            </a:r>
            <a:br>
              <a:rPr lang="de-DE" altLang="de-DE" dirty="0" smtClean="0"/>
            </a:br>
            <a:r>
              <a:rPr lang="de-DE" altLang="de-DE" dirty="0" smtClean="0"/>
              <a:t>    Generationen“ (heutige Schulden, morgen Steuererhöhungen, David Ricardo)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  </a:t>
            </a:r>
            <a:endParaRPr kumimoji="0" lang="de-DE" altLang="de-DE" sz="14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8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628017"/>
              </p:ext>
            </p:extLst>
          </p:nvPr>
        </p:nvGraphicFramePr>
        <p:xfrm>
          <a:off x="3239571" y="-713334"/>
          <a:ext cx="6979084" cy="969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crobat Document" r:id="rId3" imgW="5667174" imgH="8019998" progId="Acrobat.Document.DC">
                  <p:embed/>
                </p:oleObj>
              </mc:Choice>
              <mc:Fallback>
                <p:oleObj name="Acrobat Document" r:id="rId3" imgW="5667174" imgH="801999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9571" y="-713334"/>
                        <a:ext cx="6979084" cy="969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109872" y="459524"/>
            <a:ext cx="3217789" cy="4809993"/>
          </a:xfrm>
        </p:spPr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Entwicklungsmuster Staatsschulden </a:t>
            </a:r>
            <a:r>
              <a:rPr lang="de-DE" dirty="0" smtClean="0">
                <a:solidFill>
                  <a:srgbClr val="C00000"/>
                </a:solidFill>
              </a:rPr>
              <a:t/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b="1" dirty="0" smtClean="0"/>
              <a:t>Steigt nicht schleichend, sondern durch exogene Schocks.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1. Staatsschulden (in Mrd. €) </a:t>
            </a:r>
            <a:br>
              <a:rPr lang="de-DE" dirty="0" smtClean="0"/>
            </a:br>
            <a:r>
              <a:rPr lang="de-DE" dirty="0" smtClean="0"/>
              <a:t>    springen infolge </a:t>
            </a:r>
            <a:r>
              <a:rPr lang="de-DE" b="1" dirty="0" smtClean="0"/>
              <a:t>exogener </a:t>
            </a:r>
            <a:br>
              <a:rPr lang="de-DE" b="1" dirty="0" smtClean="0"/>
            </a:br>
            <a:r>
              <a:rPr lang="de-DE" b="1" dirty="0" smtClean="0"/>
              <a:t>    Schocks </a:t>
            </a:r>
            <a:r>
              <a:rPr lang="de-DE" dirty="0" smtClean="0"/>
              <a:t>nach oben +!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2. Die sprunghaften Anstiege</a:t>
            </a:r>
            <a:br>
              <a:rPr lang="de-DE" dirty="0" smtClean="0"/>
            </a:br>
            <a:r>
              <a:rPr lang="de-DE" dirty="0" smtClean="0"/>
              <a:t>   können in den Folgejahren </a:t>
            </a:r>
            <a:br>
              <a:rPr lang="de-DE" dirty="0" smtClean="0"/>
            </a:br>
            <a:r>
              <a:rPr lang="de-DE" dirty="0" smtClean="0"/>
              <a:t>   abgebaut werden.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 </a:t>
            </a:r>
            <a:r>
              <a:rPr lang="de-DE" b="1" dirty="0" smtClean="0"/>
              <a:t>Deutsche Einigung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Auch ohne Schuldenbremse </a:t>
            </a:r>
            <a:br>
              <a:rPr lang="de-DE" dirty="0" smtClean="0"/>
            </a:br>
            <a:r>
              <a:rPr lang="de-DE" dirty="0" smtClean="0"/>
              <a:t>konnte der Einigungsanstieg</a:t>
            </a:r>
            <a:br>
              <a:rPr lang="de-DE" dirty="0" smtClean="0"/>
            </a:br>
            <a:r>
              <a:rPr lang="de-DE" dirty="0" smtClean="0"/>
              <a:t>wieder abgebaut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 </a:t>
            </a:r>
            <a:r>
              <a:rPr lang="de-DE" b="1" dirty="0" smtClean="0"/>
              <a:t>Finanzmarktkrise:</a:t>
            </a:r>
            <a:br>
              <a:rPr lang="de-DE" b="1" dirty="0" smtClean="0"/>
            </a:br>
            <a:r>
              <a:rPr lang="de-DE" dirty="0" smtClean="0"/>
              <a:t>Nach dem exzessiven Anstieg</a:t>
            </a:r>
            <a:br>
              <a:rPr lang="de-DE" dirty="0" smtClean="0"/>
            </a:br>
            <a:r>
              <a:rPr lang="de-DE" dirty="0" smtClean="0"/>
              <a:t>erzielte der Staat Finanzierungs-</a:t>
            </a:r>
            <a:br>
              <a:rPr lang="de-DE" dirty="0" smtClean="0"/>
            </a:br>
            <a:r>
              <a:rPr lang="de-DE" dirty="0" smtClean="0"/>
              <a:t>überschüsse!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2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1340" y="-188536"/>
            <a:ext cx="11425287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b="1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altLang="de-DE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Die Erfindung der Schuldenbremse durch die Föderalismuskommission II von 2007 -2009 </a:t>
            </a:r>
            <a:br>
              <a:rPr lang="de-DE" altLang="de-DE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de-DE" dirty="0" smtClean="0"/>
              <a:t>„Kommission </a:t>
            </a:r>
            <a:r>
              <a:rPr lang="de-DE" dirty="0"/>
              <a:t>zur Modernisierung der Bund-Länder-Finanzbeziehungen</a:t>
            </a:r>
            <a:r>
              <a:rPr lang="de-DE" dirty="0" smtClean="0"/>
              <a:t>“; je 16 Mitglieder Bundestag/Bundesrat)</a:t>
            </a:r>
            <a:br>
              <a:rPr lang="de-DE" dirty="0" smtClean="0"/>
            </a:br>
            <a:r>
              <a:rPr lang="de-DE" altLang="de-DE" b="1" dirty="0" smtClean="0"/>
              <a:t>Zentrales Projekt Schuldenbremse </a:t>
            </a:r>
            <a:br>
              <a:rPr lang="de-DE" altLang="de-DE" b="1" dirty="0" smtClean="0"/>
            </a:br>
            <a:r>
              <a:rPr lang="de-DE" altLang="de-DE" b="1" dirty="0" smtClean="0"/>
              <a:t>* Große Mehrheit der Mitglieder für die Schuldenbremse</a:t>
            </a:r>
            <a:br>
              <a:rPr lang="de-DE" altLang="de-DE" b="1" dirty="0" smtClean="0"/>
            </a:br>
            <a:r>
              <a:rPr lang="de-DE" altLang="de-DE" b="1" dirty="0" smtClean="0"/>
              <a:t>* Überwiegende Mehrheit  aus der beratenden Wirtschaftswissenschaft für die Schuldenbremse</a:t>
            </a:r>
            <a:br>
              <a:rPr lang="de-DE" altLang="de-DE" b="1" dirty="0" smtClean="0"/>
            </a:br>
            <a:r>
              <a:rPr lang="de-DE" altLang="de-DE" b="1" dirty="0" smtClean="0"/>
              <a:t>   (grundlegende Kritik „Arbeitsgruppe alternative Wirtschaftspolitik“).</a:t>
            </a:r>
            <a:br>
              <a:rPr lang="de-DE" altLang="de-DE" b="1" dirty="0" smtClean="0"/>
            </a:br>
            <a:r>
              <a:rPr lang="de-DE" altLang="de-DE" b="1" dirty="0" smtClean="0"/>
              <a:t>* Nahezu alle Verbände für die Schuldenbremse. </a:t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>* Einbettung der Schuldenbremse in die EU:</a:t>
            </a:r>
            <a:br>
              <a:rPr lang="de-DE" altLang="de-DE" b="1" dirty="0" smtClean="0"/>
            </a:br>
            <a:r>
              <a:rPr lang="de-DE" altLang="de-DE" dirty="0" smtClean="0"/>
              <a:t>Es gilt seit </a:t>
            </a:r>
            <a:r>
              <a:rPr lang="de-DE" altLang="de-DE" b="1" dirty="0" smtClean="0"/>
              <a:t>1997 der „</a:t>
            </a:r>
            <a:r>
              <a:rPr lang="de-DE" b="1" dirty="0" smtClean="0"/>
              <a:t>Stabilitäts- </a:t>
            </a:r>
            <a:r>
              <a:rPr lang="de-DE" b="1" dirty="0"/>
              <a:t>und Wachstumspakt (SWP) </a:t>
            </a:r>
            <a:r>
              <a:rPr lang="de-DE" dirty="0" smtClean="0"/>
              <a:t>als regelbasierter </a:t>
            </a:r>
            <a:r>
              <a:rPr lang="de-DE" dirty="0"/>
              <a:t>Rahmen für die Koordinierung und Überwachung der nationalen Finanzpolitiken in der Europäischen Union (EU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/>
              <a:t>Im Maastrichter Vertrag von 1993 festgeschriebene Kriterien für die Aufnahme in das Euro-Währungssystem:</a:t>
            </a:r>
            <a:br>
              <a:rPr lang="de-DE" dirty="0" smtClean="0"/>
            </a:br>
            <a:r>
              <a:rPr lang="de-DE" dirty="0" smtClean="0"/>
              <a:t>Staatsschuldenstand 60% des Bruttoinlandsprodukts / Neuverschuldung 3 % (dahinter 5% nominal BIP-Wachstum)</a:t>
            </a:r>
            <a:br>
              <a:rPr lang="de-DE" dirty="0" smtClean="0"/>
            </a:br>
            <a:r>
              <a:rPr lang="de-DE" dirty="0" smtClean="0"/>
              <a:t>Seit 2024 reformiert; strukturelle Neuverschuldungsquote 1,5% auf mittlere Frist .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b="1" dirty="0" smtClean="0"/>
              <a:t>Das Regelwerk Schuldenbremse</a:t>
            </a:r>
          </a:p>
          <a:p>
            <a:pPr>
              <a:defRPr/>
            </a:pPr>
            <a:r>
              <a:rPr lang="de-DE" dirty="0" smtClean="0"/>
              <a:t>* </a:t>
            </a:r>
            <a:r>
              <a:rPr lang="de-DE" b="1" dirty="0" smtClean="0"/>
              <a:t>Die Verbote und Gebote der Schuldenbremse: im Prinzip „goldene Regel“ abgeschafft!</a:t>
            </a:r>
            <a:br>
              <a:rPr lang="de-DE" b="1" dirty="0" smtClean="0"/>
            </a:br>
            <a:r>
              <a:rPr lang="de-DE" b="1" dirty="0" smtClean="0"/>
              <a:t>1. Wie zuvor gilt: Kreditaufnahme für öffentliche Konsumausgaben verboten </a:t>
            </a:r>
            <a:r>
              <a:rPr lang="de-DE" dirty="0" smtClean="0"/>
              <a:t>(Abgrenzungsprobleme etwa Bildung).</a:t>
            </a:r>
            <a:br>
              <a:rPr lang="de-DE" dirty="0" smtClean="0"/>
            </a:br>
            <a:r>
              <a:rPr lang="de-DE" dirty="0" smtClean="0"/>
              <a:t>2. Bund ab 2016 bis zu 0,35% Staatsausgaben per Kreditaufnahme finanzieren (2023:ca. 14 Mrd. €; </a:t>
            </a:r>
            <a:r>
              <a:rPr lang="de-DE" b="1" dirty="0" smtClean="0"/>
              <a:t>Warum 0,35%?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/>
              <a:t>3. Ländern ist jegliche strukturelle Kreditfinanzierung verboten (Anpassungszeit an Nullverschuldung bis 2020).</a:t>
            </a:r>
            <a:br>
              <a:rPr lang="de-DE" dirty="0" smtClean="0"/>
            </a:br>
            <a:r>
              <a:rPr lang="de-DE" dirty="0" smtClean="0"/>
              <a:t>4. Beim Bund und bei Ländern sind konjunkturelle Defizite zulässig (Konjunkturausgleich).</a:t>
            </a:r>
            <a:br>
              <a:rPr lang="de-DE" dirty="0" smtClean="0"/>
            </a:br>
            <a:r>
              <a:rPr lang="de-DE" dirty="0" smtClean="0"/>
              <a:t>5. „Ausnahmeregelungen für Naturkatastrophen oder außergewöhnliche Notsituationen“ (auch für Krieg?).</a:t>
            </a:r>
            <a:br>
              <a:rPr lang="de-DE" dirty="0" smtClean="0"/>
            </a:br>
            <a:r>
              <a:rPr lang="de-DE" dirty="0" smtClean="0"/>
              <a:t>     mit Tilgungsplan</a:t>
            </a:r>
            <a:br>
              <a:rPr lang="de-DE" dirty="0" smtClean="0"/>
            </a:br>
            <a:r>
              <a:rPr lang="de-DE" dirty="0" smtClean="0"/>
              <a:t>* </a:t>
            </a:r>
            <a:r>
              <a:rPr lang="de-DE" b="1" dirty="0" smtClean="0"/>
              <a:t>Bundesverfassungsgericht</a:t>
            </a:r>
            <a:r>
              <a:rPr lang="de-DE" dirty="0" smtClean="0"/>
              <a:t> gegen Missbrauch der Notlagenklausel am 15.11.2023 geurteilt: Notlage!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kumimoji="0" lang="de-DE" altLang="de-DE" sz="14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65867" y="94269"/>
            <a:ext cx="1122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Spezifische Auswirkungen der Schuldenbremse: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Blick auf die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Gläubigerstruktur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des Staates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Hinweis: Der Anteil der EZB geht mit dem Ausstieg aus dem Ankauf staatlicher Wertpapiere ab!</a:t>
            </a:r>
            <a:endParaRPr kumimoji="0" lang="de-DE" altLang="de-DE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72" y="1294598"/>
            <a:ext cx="10329167" cy="55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4144" y="141402"/>
            <a:ext cx="108973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Im Blickpunkt: Drei fundamentale </a:t>
            </a:r>
            <a:r>
              <a:rPr lang="de-DE" altLang="de-DE" b="1" dirty="0">
                <a:solidFill>
                  <a:srgbClr val="7030A0"/>
                </a:solidFill>
                <a:latin typeface="Arial" panose="020B0604020202020204" pitchFamily="34" charset="0"/>
              </a:rPr>
              <a:t>Missverständnisse über die Rolle der Staatsschulden in der Gesamtwirtschaft und für nachfolgende </a:t>
            </a:r>
            <a:r>
              <a:rPr lang="de-DE" alt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Generationen</a:t>
            </a:r>
            <a:br>
              <a:rPr lang="de-DE" alt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</a:rPr>
              <a:t>Kontroverse in der Finanzwissenschaft seit D. Ricardo /R.A. Musgrave /K. Rogoff/ P. Krugman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Erstes Missverständnis</a:t>
            </a:r>
            <a:r>
              <a:rPr lang="de-DE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Staat wird als einzelwirtschaftlicher Akteur behandelt –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Unternehmen / private Haushalte. </a:t>
            </a:r>
          </a:p>
          <a:p>
            <a:pPr>
              <a:defRPr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Prominentes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 für das Fehlurteil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 die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Rolle der Staatsschulden in der Gesamtwirtschaft </a:t>
            </a:r>
            <a:b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Angela Merkel : „Man hätte einfach die schwäbische Hausfrau fragen sollen… Sie hätte uns eine Lebensweisheit gesagt: Man kann nicht auf Dauer über seine Verhältnisse leben.“ (1. 12. 2008).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Irrtum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Staat wird mit diesem Beispiel  der „schwäbischen Hausfrau“ mit ihrer Ausgaben-Einnahmeregel privater Haushalt in eins gesetzt.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Strategische Rolle des Staates in der Gesamtwirtschaft!</a:t>
            </a:r>
            <a:b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Ausgabenkürzungen durch Sparpolitik: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multiplizierender Nachfragerückgang, Unterauslastung;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Sparparadoxon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Einsparungen verschärfen konjunkturelle Krise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 dieser Spirale kommen Unternehmen aus eigener Kraft nicht heraus!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Sparparadoxon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Staat durchbricht als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„Lückenbüßer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 die durch die Privatwirtschaft erzeugte „Kollektivillusion“ über die Produktionsmöglichkeiten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Privatwirtschaft.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6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0766" y="-697582"/>
            <a:ext cx="11444141" cy="789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9788" algn="l"/>
              </a:tabLst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Zweites Missverständnis</a:t>
            </a:r>
            <a:r>
              <a:rPr kumimoji="0" lang="de-D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Staat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im gesamtwirtschaftlichen Trend zum Übersparen gegenüber privatwirtschaftlichen Investitionen: Überschuss des „Sparwillens gegenüber dem Investitionswillen“ (C.C.von Weizsäcker/ H, Krämer)</a:t>
            </a:r>
            <a:b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Ben Bernanke spricht 2005 von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„Saving Glut“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(Ersparnisschwemme) </a:t>
            </a: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9788" algn="l"/>
              </a:tabLst>
              <a:defRPr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tabLst>
                <a:tab pos="5919788" algn="l"/>
              </a:tabLst>
              <a:defRPr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Wachstumsfalle: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Über die Produktion erzeugtes Einkommen fließt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in viel zu geringem Ausmaß in die Nachfrage nach Gütern und Dienstleistungen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Mit steigendem Einkommen steigt die Vermögensbildung auf 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den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Finanzmärkten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auch durch steigende Altersvorsorge.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Entwicklung der Sektoren im Inland</a:t>
            </a:r>
            <a:b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*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Klassischer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Überschusssektor „private Haushalte“: Ersparnisse für die anderen Sektoren;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* Auch Unternehmen der Produktionswirtschaft  bilden insgesamt Überschüsse: Sparen größer als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Investieren.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Erstes Fazit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:     Staat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schöpft als „Lückenbüßer“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Sparüberschüsse und stärkt damit das Wirtschaftswachstum.</a:t>
            </a:r>
          </a:p>
          <a:p>
            <a:pPr lvl="0">
              <a:tabLst>
                <a:tab pos="5919788" algn="l"/>
              </a:tabLst>
              <a:defRPr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Zweites Fazit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: * Staat nutzt die privatwirtschaftliche Finanzierungslücke für Investitionen in den </a:t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Erhalt / Modernisierung / sozial-ökologische Transformation.</a:t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* </a:t>
            </a:r>
            <a:r>
              <a:rPr lang="de-DE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Neues Geschäftsmodell Unternehmen mit staatlicher Transformationsförderung.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Beispiel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Green Steel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: Transformation zur nachhaltigen Wettbewerbsfähigkeit können</a:t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Unternehmen nicht aus eigener Kraft realisieren / Staat fördert die </a:t>
            </a:r>
            <a:b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Transformation zur Umsetzung der Unternehmensstrategien.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809-453D-4BE3-8A02-24A3364601B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Breitbild</PresentationFormat>
  <Paragraphs>175</Paragraphs>
  <Slides>35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BundesSerif</vt:lpstr>
      <vt:lpstr>Calibri</vt:lpstr>
      <vt:lpstr>Calibri Light</vt:lpstr>
      <vt:lpstr>inherit</vt:lpstr>
      <vt:lpstr>Söhne</vt:lpstr>
      <vt:lpstr>Times New Roman</vt:lpstr>
      <vt:lpstr>Office</vt:lpstr>
      <vt:lpstr>Acrobat Document</vt:lpstr>
      <vt:lpstr>PowerPoint-Präsentation</vt:lpstr>
      <vt:lpstr>PowerPoint-Präsentation</vt:lpstr>
      <vt:lpstr>             Historische Etappen: Goldene Regel bis 2009 – dann 2009 Schuldenbremse- 2025 Start in die finanzpolitische                                                                                        Zeitenwende?   Die deutschen Staatsschulden sind in der EU-weit harmonisierten  Abgrenzung  des Maastricht- Vertrags im Jahr 2022 um 71 Mrd.€ Euro auf 2,57 Bio. € gestiegen. Die Schulden des Bundes wuchsen um 97 Milliarden Euro,  die Schulden der  Bundesländer sanken jedoch spürbar. 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Schuldenbremse hat früher aufgestaute Substanzverluste (durch versäumte Ersatzinvestitionen)      verpasst und notwendige Investitionen in die Infrastruktur und Digitalisierung verschleppt</vt:lpstr>
      <vt:lpstr>PowerPoint-Präsentation</vt:lpstr>
      <vt:lpstr>Erste Antwort auf die marode Infrastruktur durch IW + IMK Meilenstein „Für eine solide Finanzpolitik reloaded – Öffentlicher Investitionsbedarf 2024“ Institut der deutschen Wirtschaft (Michael Hüther) / Institut für Makroökonomie und Konjunkturforschung (Sebastian Dullien) </vt:lpstr>
      <vt:lpstr>PowerPoint-Präsentation</vt:lpstr>
      <vt:lpstr>PowerPoint-Präsentation</vt:lpstr>
      <vt:lpstr>Planungsstand  01. 09. 2025 </vt:lpstr>
      <vt:lpstr>PowerPoint-Präsentation</vt:lpstr>
      <vt:lpstr>Weiterhin stark steigende Verteidigungsausgaben 2029 sollen bereits 3,5% des Bruttoinlandsproduktes erreicht sein. Das entspricht Ausgaben von162 Mrd. Euro. </vt:lpstr>
      <vt:lpstr>  Die Offensive für öffentliche Investitionen: Kernhaushalt (KH)/ SVIK / KTF </vt:lpstr>
      <vt:lpstr>PowerPoint-Präsentation</vt:lpstr>
      <vt:lpstr>PowerPoint-Präsentation</vt:lpstr>
      <vt:lpstr>   Werden die Finanzmittel aus dem Sondervermögen (SVIK) zielführend         und zusätzlich eingesetzt? Vorwurf von Tricksereien                                                </vt:lpstr>
      <vt:lpstr>Die Auswirkungen des finanzpolitischen Neuanfangs auf die die Entwicklung der Schulden + Zinslast:  Die Schuldentragfähigkeit?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Das Megadefizit: Finanzlage der Kommunen bleibt überwiegend katastrophal - Was kommt bei den Kommunen von den 100 Mrd. € an die Länder  (über 12 Jahre) aus dem SVIK an?    (Forderung der Kommunen mindestens 60%, nur ein Tropfen auf dem heißen Stein:) - Dringender Bedarf einer Reform der kommunalen Finanzen im Bundesstaat (Fonds für Altlasten)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Rudolf Hickel</dc:creator>
  <cp:lastModifiedBy>florian</cp:lastModifiedBy>
  <cp:revision>400</cp:revision>
  <cp:lastPrinted>2025-10-01T11:08:48Z</cp:lastPrinted>
  <dcterms:created xsi:type="dcterms:W3CDTF">2024-01-02T08:15:33Z</dcterms:created>
  <dcterms:modified xsi:type="dcterms:W3CDTF">2025-10-09T08:42:07Z</dcterms:modified>
</cp:coreProperties>
</file>